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3"/>
    <p:sldMasterId id="2147483674" r:id="rId4"/>
  </p:sldMasterIdLst>
  <p:sldIdLst>
    <p:sldId id="3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459" r:id="rId32"/>
    <p:sldId id="290" r:id="rId33"/>
    <p:sldId id="291" r:id="rId34"/>
    <p:sldId id="292" r:id="rId35"/>
    <p:sldId id="460" r:id="rId36"/>
    <p:sldId id="293" r:id="rId37"/>
    <p:sldId id="294" r:id="rId38"/>
    <p:sldId id="295" r:id="rId39"/>
    <p:sldId id="296" r:id="rId40"/>
    <p:sldId id="297" r:id="rId41"/>
    <p:sldId id="298" r:id="rId42"/>
    <p:sldId id="299" r:id="rId43"/>
    <p:sldId id="300" r:id="rId44"/>
    <p:sldId id="301" r:id="rId45"/>
    <p:sldId id="302" r:id="rId46"/>
    <p:sldId id="303" r:id="rId47"/>
    <p:sldId id="462"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463" r:id="rId71"/>
    <p:sldId id="326" r:id="rId72"/>
    <p:sldId id="540" r:id="rId73"/>
    <p:sldId id="327" r:id="rId74"/>
    <p:sldId id="328" r:id="rId75"/>
    <p:sldId id="542" r:id="rId76"/>
    <p:sldId id="329" r:id="rId77"/>
    <p:sldId id="330" r:id="rId78"/>
    <p:sldId id="331" r:id="rId79"/>
    <p:sldId id="332" r:id="rId80"/>
    <p:sldId id="333" r:id="rId81"/>
    <p:sldId id="334" r:id="rId82"/>
    <p:sldId id="335" r:id="rId83"/>
    <p:sldId id="464" r:id="rId84"/>
    <p:sldId id="543" r:id="rId85"/>
    <p:sldId id="336" r:id="rId86"/>
    <p:sldId id="337" r:id="rId87"/>
    <p:sldId id="338" r:id="rId88"/>
    <p:sldId id="465" r:id="rId89"/>
    <p:sldId id="339" r:id="rId90"/>
    <p:sldId id="340" r:id="rId91"/>
    <p:sldId id="341" r:id="rId92"/>
    <p:sldId id="342" r:id="rId93"/>
    <p:sldId id="343" r:id="rId94"/>
    <p:sldId id="344" r:id="rId95"/>
    <p:sldId id="345" r:id="rId96"/>
    <p:sldId id="466" r:id="rId97"/>
    <p:sldId id="346" r:id="rId98"/>
    <p:sldId id="347" r:id="rId99"/>
    <p:sldId id="348" r:id="rId100"/>
    <p:sldId id="467" r:id="rId101"/>
    <p:sldId id="468" r:id="rId102"/>
    <p:sldId id="349" r:id="rId103"/>
    <p:sldId id="350" r:id="rId104"/>
    <p:sldId id="351" r:id="rId105"/>
    <p:sldId id="352" r:id="rId106"/>
    <p:sldId id="353" r:id="rId107"/>
    <p:sldId id="354" r:id="rId108"/>
    <p:sldId id="355" r:id="rId109"/>
    <p:sldId id="356" r:id="rId110"/>
    <p:sldId id="357" r:id="rId111"/>
    <p:sldId id="358" r:id="rId112"/>
    <p:sldId id="359" r:id="rId113"/>
  </p:sldIdLst>
  <p:sldSz cx="12192000" cy="6858000"/>
  <p:notesSz cx="12192000" cy="6858000"/>
  <p:embeddedFontLst>
    <p:embeddedFont>
      <p:font typeface="微软雅黑" panose="020B0503020204020204" charset="-122"/>
      <p:regular r:id="rId118"/>
    </p:embeddedFont>
    <p:embeddedFont>
      <p:font typeface="楷体" panose="02010609060101010101" charset="-122"/>
      <p:regular r:id="rId119"/>
    </p:embeddedFont>
    <p:embeddedFont>
      <p:font typeface="隶书" panose="02010509060101010101" charset="-122"/>
      <p:regular r:id="rId120"/>
    </p:embeddedFont>
    <p:embeddedFont>
      <p:font typeface="汉仪尚巍手书W" panose="00020600040101010101" charset="-122"/>
      <p:regular r:id="rId121"/>
    </p:embeddedFont>
    <p:embeddedFont>
      <p:font typeface="黑体" panose="02010609060101010101" charset="-122"/>
      <p:regular r:id="rId122"/>
    </p:embeddedFont>
    <p:embeddedFont>
      <p:font typeface="Calibri" panose="020F0502020204030204" charset="0"/>
      <p:regular r:id="rId123"/>
      <p:bold r:id="rId124"/>
      <p:italic r:id="rId125"/>
      <p:boldItalic r:id="rId126"/>
    </p:embeddedFont>
    <p:embeddedFont>
      <p:font typeface="汉仪旗黑-75S" panose="00020600040101010101" charset="-122"/>
      <p:bold r:id="rId1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91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7" Type="http://schemas.openxmlformats.org/officeDocument/2006/relationships/font" Target="fonts/font10.fntdata"/><Relationship Id="rId126" Type="http://schemas.openxmlformats.org/officeDocument/2006/relationships/font" Target="fonts/font9.fntdata"/><Relationship Id="rId125" Type="http://schemas.openxmlformats.org/officeDocument/2006/relationships/font" Target="fonts/font8.fntdata"/><Relationship Id="rId124" Type="http://schemas.openxmlformats.org/officeDocument/2006/relationships/font" Target="fonts/font7.fntdata"/><Relationship Id="rId123" Type="http://schemas.openxmlformats.org/officeDocument/2006/relationships/font" Target="fonts/font6.fntdata"/><Relationship Id="rId122" Type="http://schemas.openxmlformats.org/officeDocument/2006/relationships/font" Target="fonts/font5.fntdata"/><Relationship Id="rId121" Type="http://schemas.openxmlformats.org/officeDocument/2006/relationships/font" Target="fonts/font4.fntdata"/><Relationship Id="rId120" Type="http://schemas.openxmlformats.org/officeDocument/2006/relationships/font" Target="fonts/font3.fntdata"/><Relationship Id="rId12" Type="http://schemas.openxmlformats.org/officeDocument/2006/relationships/slide" Target="slides/slide8.xml"/><Relationship Id="rId119" Type="http://schemas.openxmlformats.org/officeDocument/2006/relationships/font" Target="fonts/font2.fntdata"/><Relationship Id="rId118" Type="http://schemas.openxmlformats.org/officeDocument/2006/relationships/font" Target="fonts/font1.fntdata"/><Relationship Id="rId117" Type="http://schemas.openxmlformats.org/officeDocument/2006/relationships/commentAuthors" Target="commentAuthors.xml"/><Relationship Id="rId116" Type="http://schemas.openxmlformats.org/officeDocument/2006/relationships/tableStyles" Target="tableStyles.xml"/><Relationship Id="rId115" Type="http://schemas.openxmlformats.org/officeDocument/2006/relationships/viewProps" Target="viewProps.xml"/><Relationship Id="rId114" Type="http://schemas.openxmlformats.org/officeDocument/2006/relationships/presProps" Target="presProps.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5.png"/><Relationship Id="rId2" Type="http://schemas.openxmlformats.org/officeDocument/2006/relationships/tags" Target="../tags/tag25.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5.png"/><Relationship Id="rId2" Type="http://schemas.openxmlformats.org/officeDocument/2006/relationships/tags" Target="../tags/tag3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5.png"/><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5.png"/><Relationship Id="rId2" Type="http://schemas.openxmlformats.org/officeDocument/2006/relationships/tags" Target="../tags/tag54.xml"/><Relationship Id="rId10" Type="http://schemas.openxmlformats.org/officeDocument/2006/relationships/tags" Target="../tags/tag6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5.png"/><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5.png"/><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5.png"/><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image" Target="../media/image5.png"/><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5.png"/><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5.png"/><Relationship Id="rId2" Type="http://schemas.openxmlformats.org/officeDocument/2006/relationships/tags" Target="../tags/tag95.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image" Target="../media/image5.png"/><Relationship Id="rId2" Type="http://schemas.openxmlformats.org/officeDocument/2006/relationships/tags" Target="../tags/tag104.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5.png"/><Relationship Id="rId2" Type="http://schemas.openxmlformats.org/officeDocument/2006/relationships/tags" Target="../tags/tag113.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5.png"/><Relationship Id="rId2" Type="http://schemas.openxmlformats.org/officeDocument/2006/relationships/tags" Target="../tags/tag122.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5.png"/><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5.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943735"/>
          </a:solidFill>
        </p:spPr>
        <p:txBody>
          <a:bodyPr wrap="square" lIns="0" tIns="0" rIns="0" bIns="0" rtlCol="0"/>
          <a:lstStyle/>
          <a:p/>
        </p:txBody>
      </p:sp>
      <p:sp>
        <p:nvSpPr>
          <p:cNvPr id="17" name="bk object 17"/>
          <p:cNvSpPr/>
          <p:nvPr/>
        </p:nvSpPr>
        <p:spPr>
          <a:xfrm>
            <a:off x="0" y="0"/>
            <a:ext cx="4265675" cy="2552700"/>
          </a:xfrm>
          <a:prstGeom prst="rect">
            <a:avLst/>
          </a:prstGeom>
          <a:blipFill>
            <a:blip r:embed="rId2" cstate="print"/>
            <a:stretch>
              <a:fillRect/>
            </a:stretch>
          </a:blipFill>
        </p:spPr>
        <p:txBody>
          <a:bodyPr wrap="square" lIns="0" tIns="0" rIns="0" bIns="0" rtlCol="0"/>
          <a:lstStyle/>
          <a:p/>
        </p:txBody>
      </p:sp>
      <p:sp>
        <p:nvSpPr>
          <p:cNvPr id="2" name="Holder 2"/>
          <p:cNvSpPr>
            <a:spLocks noGrp="1"/>
          </p:cNvSpPr>
          <p:nvPr>
            <p:ph type="ctrTitle"/>
          </p:nvPr>
        </p:nvSpPr>
        <p:spPr>
          <a:xfrm>
            <a:off x="1400809" y="2611958"/>
            <a:ext cx="9390380" cy="1489075"/>
          </a:xfrm>
          <a:prstGeom prst="rect">
            <a:avLst/>
          </a:prstGeom>
        </p:spPr>
        <p:txBody>
          <a:bodyPr wrap="square" lIns="0" tIns="0" rIns="0" bIns="0">
            <a:spAutoFit/>
          </a:bodyPr>
          <a:lstStyle>
            <a:lvl1pPr>
              <a:defRPr sz="9600" b="1" i="0">
                <a:solidFill>
                  <a:schemeClr val="bg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隶书" panose="02010509060101010101" charset="-122"/>
              </a:defRPr>
            </a:lvl1pPr>
            <a:lvl2pPr eaLnBrk="1" fontAlgn="auto" latinLnBrk="0" hangingPunct="1">
              <a:defRPr sz="1600">
                <a:solidFill>
                  <a:schemeClr val="tx1"/>
                </a:solidFill>
                <a:latin typeface="Arial" panose="020B0604020202020204" pitchFamily="34" charset="0"/>
                <a:ea typeface="隶书" panose="02010509060101010101" charset="-122"/>
              </a:defRPr>
            </a:lvl2pPr>
            <a:lvl3pPr eaLnBrk="1" fontAlgn="auto" latinLnBrk="0" hangingPunct="1">
              <a:defRPr sz="1600">
                <a:solidFill>
                  <a:schemeClr val="tx1"/>
                </a:solidFill>
                <a:latin typeface="Arial" panose="020B0604020202020204" pitchFamily="34" charset="0"/>
                <a:ea typeface="隶书" panose="02010509060101010101" charset="-122"/>
              </a:defRPr>
            </a:lvl3pPr>
            <a:lvl4pPr eaLnBrk="1" fontAlgn="auto" latinLnBrk="0" hangingPunct="1">
              <a:defRPr sz="1600">
                <a:solidFill>
                  <a:schemeClr val="tx1"/>
                </a:solidFill>
                <a:latin typeface="Arial" panose="020B0604020202020204" pitchFamily="34" charset="0"/>
                <a:ea typeface="隶书" panose="02010509060101010101" charset="-122"/>
              </a:defRPr>
            </a:lvl4pPr>
            <a:lvl5pPr eaLnBrk="1" fontAlgn="auto" latinLnBrk="0" hangingPunct="1">
              <a:defRPr sz="160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10" name="矩形 9"/>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隶书" panose="0201050906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p:nvPicPr>
        <p:blipFill>
          <a:blip r:embed="rId2"/>
          <a:stretch>
            <a:fillRect/>
          </a:stretch>
        </p:blipFill>
        <p:spPr>
          <a:xfrm>
            <a:off x="0" y="0"/>
            <a:ext cx="12192000" cy="6858000"/>
          </a:xfrm>
          <a:prstGeom prst="rect">
            <a:avLst/>
          </a:prstGeom>
        </p:spPr>
      </p:pic>
      <p:sp>
        <p:nvSpPr>
          <p:cNvPr id="6" name="矩形 5"/>
          <p:cNvSpPr/>
          <p:nvPr>
            <p:custDataLst>
              <p:tags r:id="rId3"/>
            </p:custDataLst>
          </p:nvPr>
        </p:nvSpPr>
        <p:spPr>
          <a:xfrm>
            <a:off x="0" y="0"/>
            <a:ext cx="12192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4"/>
            </p:custDataLst>
          </p:nvPr>
        </p:nvSpPr>
        <p:spPr>
          <a:xfrm>
            <a:off x="4320540" y="0"/>
            <a:ext cx="7866380" cy="6858000"/>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日期占位符 1"/>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4" name="灯片编号占位符 3"/>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隶书" panose="0201050906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隶书" panose="02010509060101010101" charset="-122"/>
              </a:defRPr>
            </a:lvl1pPr>
            <a:lvl2pPr indent="0" eaLnBrk="1" fontAlgn="auto" latinLnBrk="0" hangingPunct="1">
              <a:defRPr>
                <a:solidFill>
                  <a:schemeClr val="tx1"/>
                </a:solidFill>
                <a:latin typeface="Arial" panose="020B0604020202020204" pitchFamily="34" charset="0"/>
                <a:ea typeface="隶书" panose="02010509060101010101" charset="-122"/>
              </a:defRPr>
            </a:lvl2pPr>
            <a:lvl3pPr indent="0" eaLnBrk="1" fontAlgn="auto" latinLnBrk="0" hangingPunct="1">
              <a:defRPr>
                <a:solidFill>
                  <a:schemeClr val="tx1"/>
                </a:solidFill>
                <a:latin typeface="Arial" panose="020B0604020202020204" pitchFamily="34" charset="0"/>
                <a:ea typeface="隶书" panose="02010509060101010101" charset="-122"/>
              </a:defRPr>
            </a:lvl3pPr>
            <a:lvl4pPr indent="0" eaLnBrk="1" fontAlgn="auto" latinLnBrk="0" hangingPunct="1">
              <a:defRPr>
                <a:solidFill>
                  <a:schemeClr val="tx1"/>
                </a:solidFill>
                <a:latin typeface="Arial" panose="020B0604020202020204" pitchFamily="34" charset="0"/>
                <a:ea typeface="隶书" panose="02010509060101010101" charset="-122"/>
              </a:defRPr>
            </a:lvl4pPr>
            <a:lvl5pPr indent="0" eaLnBrk="1" fontAlgn="auto" latinLnBrk="0" hangingPunct="1">
              <a:defRPr>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tx1"/>
                </a:solidFill>
                <a:latin typeface="Arial" panose="020B0604020202020204" pitchFamily="34" charset="0"/>
                <a:ea typeface="隶书" panose="02010509060101010101" charset="-122"/>
              </a:defRPr>
            </a:lvl1pPr>
            <a:lvl2pPr>
              <a:defRPr>
                <a:solidFill>
                  <a:schemeClr val="tx1"/>
                </a:solidFill>
                <a:latin typeface="Arial" panose="020B0604020202020204" pitchFamily="34" charset="0"/>
                <a:ea typeface="隶书" panose="02010509060101010101" charset="-122"/>
              </a:defRPr>
            </a:lvl2pPr>
            <a:lvl3pPr>
              <a:defRPr>
                <a:solidFill>
                  <a:schemeClr val="tx1"/>
                </a:solidFill>
                <a:latin typeface="Arial" panose="020B0604020202020204" pitchFamily="34" charset="0"/>
                <a:ea typeface="隶书" panose="02010509060101010101" charset="-122"/>
              </a:defRPr>
            </a:lvl3pPr>
            <a:lvl4pPr>
              <a:defRPr>
                <a:solidFill>
                  <a:schemeClr val="tx1"/>
                </a:solidFill>
                <a:latin typeface="Arial" panose="020B0604020202020204" pitchFamily="34" charset="0"/>
                <a:ea typeface="隶书" panose="02010509060101010101" charset="-122"/>
              </a:defRPr>
            </a:lvl4pPr>
            <a:lvl5pPr>
              <a:defRPr>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custDataLst>
              <p:tags r:id="rId2"/>
            </p:custDataLst>
          </p:nvPr>
        </p:nvPicPr>
        <p:blipFill>
          <a:blip r:embed="rId3"/>
          <a:stretch>
            <a:fillRect/>
          </a:stretch>
        </p:blipFill>
        <p:spPr>
          <a:xfrm>
            <a:off x="291465" y="303530"/>
            <a:ext cx="11607800" cy="6250305"/>
          </a:xfrm>
          <a:prstGeom prst="rect">
            <a:avLst/>
          </a:prstGeom>
        </p:spPr>
      </p:pic>
      <p:sp>
        <p:nvSpPr>
          <p:cNvPr id="6" name="矩形 5"/>
          <p:cNvSpPr/>
          <p:nvPr>
            <p:custDataLst>
              <p:tags r:id="rId4"/>
            </p:custDataLst>
          </p:nvPr>
        </p:nvSpPr>
        <p:spPr>
          <a:xfrm>
            <a:off x="291465" y="303530"/>
            <a:ext cx="11608435"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
        <p:nvSpPr>
          <p:cNvPr id="7" name="文本占位符 2"/>
          <p:cNvSpPr/>
          <p:nvPr>
            <p:ph type="body" idx="1" hasCustomPrompt="1"/>
            <p:custDataLst>
              <p:tags r:id="rId8"/>
            </p:custDataLst>
          </p:nvPr>
        </p:nvSpPr>
        <p:spPr>
          <a:xfrm>
            <a:off x="1652308" y="4373879"/>
            <a:ext cx="8890000" cy="554355"/>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a:ln>
                  <a:noFill/>
                </a:ln>
                <a:solidFill>
                  <a:schemeClr val="lt1"/>
                </a:solidFill>
                <a:effectLst/>
                <a:uLnTx/>
                <a:uFillTx/>
                <a:latin typeface="Arial" panose="020B0604020202020204" pitchFamily="34" charset="0"/>
                <a:ea typeface="隶书" panose="02010509060101010101"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3"/>
          <p:cNvSpPr>
            <a:spLocks noGrp="1"/>
          </p:cNvSpPr>
          <p:nvPr>
            <p:ph type="title" hasCustomPrompt="1"/>
            <p:custDataLst>
              <p:tags r:id="rId9"/>
            </p:custDataLst>
          </p:nvPr>
        </p:nvSpPr>
        <p:spPr>
          <a:xfrm>
            <a:off x="1652308" y="1929764"/>
            <a:ext cx="8890000" cy="2148205"/>
          </a:xfrm>
        </p:spPr>
        <p:txBody>
          <a:bodyPr vert="horz" wrap="square" lIns="0" tIns="0" rIns="0" bIns="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000" b="1" i="0" u="none" strike="noStrike" kern="1200" cap="none" spc="1000" normalizeH="0" baseline="0" noProof="1" dirty="0">
                <a:solidFill>
                  <a:schemeClr val="lt1"/>
                </a:solidFill>
                <a:uFillTx/>
                <a:latin typeface="Arial" panose="020B0604020202020204" pitchFamily="34" charset="0"/>
                <a:ea typeface="汉仪尚巍手书W" panose="00020600040101010101"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291465" y="303530"/>
            <a:ext cx="11608435" cy="625030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隶书" panose="0201050906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2800" b="1" i="0">
                <a:solidFill>
                  <a:srgbClr val="C00000"/>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291465" y="303530"/>
            <a:ext cx="11608435" cy="625030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4824095" cy="6858000"/>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隶书" panose="0201050906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2663825"/>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5028565"/>
            <a:ext cx="12192000" cy="1829435"/>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914400"/>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953135"/>
            <a:ext cx="12192000" cy="4951095"/>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隶书" panose="0201050906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6011" y="362711"/>
            <a:ext cx="96012" cy="484631"/>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333756" y="362711"/>
            <a:ext cx="99059" cy="484631"/>
          </a:xfrm>
          <a:prstGeom prst="rect">
            <a:avLst/>
          </a:prstGeom>
          <a:blipFill>
            <a:blip r:embed="rId3" cstate="print"/>
            <a:stretch>
              <a:fillRect/>
            </a:stretch>
          </a:blipFill>
        </p:spPr>
        <p:txBody>
          <a:bodyPr wrap="square" lIns="0" tIns="0" rIns="0" bIns="0" rtlCol="0"/>
          <a:lstStyle/>
          <a:p/>
        </p:txBody>
      </p:sp>
      <p:sp>
        <p:nvSpPr>
          <p:cNvPr id="18" name="bk object 18"/>
          <p:cNvSpPr/>
          <p:nvPr/>
        </p:nvSpPr>
        <p:spPr>
          <a:xfrm>
            <a:off x="571500" y="362711"/>
            <a:ext cx="97536" cy="484631"/>
          </a:xfrm>
          <a:prstGeom prst="rect">
            <a:avLst/>
          </a:prstGeom>
          <a:blipFill>
            <a:blip r:embed="rId4" cstate="print"/>
            <a:stretch>
              <a:fillRect/>
            </a:stretch>
          </a:blipFill>
        </p:spPr>
        <p:txBody>
          <a:bodyPr wrap="square" lIns="0" tIns="0" rIns="0" bIns="0" rtlCol="0"/>
          <a:lstStyle/>
          <a:p/>
        </p:txBody>
      </p:sp>
      <p:sp>
        <p:nvSpPr>
          <p:cNvPr id="19" name="bk object 19"/>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4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1495425" y="1953260"/>
            <a:ext cx="4045585" cy="34417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custDataLst>
              <p:tags r:id="rId2"/>
            </p:custDataLst>
          </p:nvPr>
        </p:nvPicPr>
        <p:blipFill>
          <a:blip r:embed="rId3"/>
          <a:stretch>
            <a:fillRect/>
          </a:stretch>
        </p:blipFill>
        <p:spPr>
          <a:xfrm>
            <a:off x="291465" y="303530"/>
            <a:ext cx="11607800" cy="6250305"/>
          </a:xfrm>
          <a:prstGeom prst="rect">
            <a:avLst/>
          </a:prstGeom>
        </p:spPr>
      </p:pic>
      <p:sp>
        <p:nvSpPr>
          <p:cNvPr id="6" name="矩形 5"/>
          <p:cNvSpPr/>
          <p:nvPr>
            <p:custDataLst>
              <p:tags r:id="rId4"/>
            </p:custDataLst>
          </p:nvPr>
        </p:nvSpPr>
        <p:spPr>
          <a:xfrm>
            <a:off x="291465" y="303530"/>
            <a:ext cx="11608435"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日期占位符 15"/>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2" name="标题 1"/>
          <p:cNvSpPr/>
          <p:nvPr>
            <p:ph type="ctrTitle" idx="2" hasCustomPrompt="1"/>
            <p:custDataLst>
              <p:tags r:id="rId8"/>
            </p:custDataLst>
          </p:nvPr>
        </p:nvSpPr>
        <p:spPr>
          <a:xfrm>
            <a:off x="1652270" y="1391032"/>
            <a:ext cx="8890076" cy="4075934"/>
          </a:xfrm>
        </p:spPr>
        <p:txBody>
          <a:bodyPr vert="horz" wrap="square" lIns="0" tIns="0" rIns="0" bIns="0" rtlCol="0" anchor="ctr"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600" b="1" i="0" u="none" strike="noStrike" kern="1200" cap="none" spc="600" normalizeH="0" baseline="0" noProof="0" dirty="0">
                <a:ln>
                  <a:noFill/>
                </a:ln>
                <a:solidFill>
                  <a:schemeClr val="lt1"/>
                </a:solidFill>
                <a:effectLst/>
                <a:uLnTx/>
                <a:uFillTx/>
                <a:latin typeface="Arial" panose="020B0604020202020204" pitchFamily="34" charset="0"/>
                <a:ea typeface="汉仪尚巍手书W"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0"/>
            <a:ext cx="12192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whole_pic"/>
          <p:cNvPicPr>
            <a:picLocks noChangeAspect="1"/>
          </p:cNvPicPr>
          <p:nvPr/>
        </p:nvPicPr>
        <p:blipFill>
          <a:blip r:embed="rId2"/>
          <a:stretch>
            <a:fillRect/>
          </a:stretch>
        </p:blipFill>
        <p:spPr>
          <a:xfrm>
            <a:off x="0" y="0"/>
            <a:ext cx="12192000" cy="6858000"/>
          </a:xfrm>
          <a:prstGeom prst="rect">
            <a:avLst/>
          </a:prstGeom>
        </p:spPr>
      </p:pic>
      <p:sp>
        <p:nvSpPr>
          <p:cNvPr id="2" name="矩形 1"/>
          <p:cNvSpPr/>
          <p:nvPr>
            <p:custDataLst>
              <p:tags r:id="rId3"/>
            </p:custDataLst>
          </p:nvPr>
        </p:nvSpPr>
        <p:spPr>
          <a:xfrm>
            <a:off x="4320540" y="0"/>
            <a:ext cx="7866380" cy="6858000"/>
          </a:xfrm>
          <a:prstGeom prst="rect">
            <a:avLst/>
          </a:prstGeom>
          <a:solidFill>
            <a:srgbClr val="ECF2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
        <p:nvSpPr>
          <p:cNvPr id="7" name="标题 2"/>
          <p:cNvSpPr>
            <a:spLocks noGrp="1"/>
          </p:cNvSpPr>
          <p:nvPr>
            <p:ph type="ctrTitle" idx="2" hasCustomPrompt="1"/>
            <p:custDataLst>
              <p:tags r:id="rId7"/>
            </p:custDataLst>
          </p:nvPr>
        </p:nvSpPr>
        <p:spPr>
          <a:xfrm>
            <a:off x="4826039" y="3394074"/>
            <a:ext cx="6858000" cy="1054735"/>
          </a:xfrm>
        </p:spPr>
        <p:txBody>
          <a:bodyPr vert="horz" wrap="square" lIns="0" tIns="0" rIns="0" bIns="0" rtlCol="0" anchor="b" anchorCtr="0">
            <a:normAutofit/>
          </a:bodyPr>
          <a:lstStyle>
            <a:lvl1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kumimoji="0" lang="zh-CN" altLang="en-US" sz="2800" b="1" i="0" u="none" strike="noStrike" kern="1200" cap="none" spc="300" normalizeH="0" baseline="0" noProof="0">
                <a:ln>
                  <a:noFill/>
                </a:ln>
                <a:solidFill>
                  <a:schemeClr val="tx1">
                    <a:lumMod val="85000"/>
                    <a:lumOff val="15000"/>
                  </a:schemeClr>
                </a:solidFill>
                <a:effectLst/>
                <a:uLnTx/>
                <a:uFillTx/>
                <a:latin typeface="Arial" panose="020B0604020202020204" pitchFamily="34" charset="0"/>
                <a:ea typeface="汉仪尚巍手书W" panose="00020600040101010101" charset="-122"/>
                <a:cs typeface="+mj-cs"/>
              </a:defRPr>
            </a:lvl1pPr>
          </a:lstStyle>
          <a:p>
            <a:pPr lvl="0"/>
            <a:r>
              <a:rPr>
                <a:sym typeface="+mn-ea"/>
              </a:rPr>
              <a:t>编辑标题</a:t>
            </a:r>
            <a:endParaRPr>
              <a:sym typeface="+mn-ea"/>
            </a:endParaRPr>
          </a:p>
        </p:txBody>
      </p:sp>
      <p:sp>
        <p:nvSpPr>
          <p:cNvPr id="8" name="副标题 3"/>
          <p:cNvSpPr>
            <a:spLocks noGrp="1"/>
          </p:cNvSpPr>
          <p:nvPr>
            <p:ph type="subTitle" idx="3" hasCustomPrompt="1"/>
            <p:custDataLst>
              <p:tags r:id="rId8"/>
            </p:custDataLst>
          </p:nvPr>
        </p:nvSpPr>
        <p:spPr>
          <a:xfrm>
            <a:off x="4826039" y="4661534"/>
            <a:ext cx="6858000" cy="1118870"/>
          </a:xfrm>
        </p:spPr>
        <p:txBody>
          <a:bodyPr vert="horz" wrap="square" lIns="0" tIns="0" rIns="0" bIns="0" rtlCol="0">
            <a:normAutofit/>
          </a:bodyPr>
          <a:lstStyle>
            <a:lvl1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a:ln>
                  <a:noFill/>
                </a:ln>
                <a:solidFill>
                  <a:schemeClr val="tx1">
                    <a:lumMod val="65000"/>
                    <a:lumOff val="35000"/>
                  </a:schemeClr>
                </a:solidFill>
                <a:effectLst/>
                <a:uLnTx/>
                <a:uFillTx/>
                <a:latin typeface="Arial" panose="020B0604020202020204" pitchFamily="34" charset="0"/>
                <a:ea typeface="隶书" panose="02010509060101010101" charset="-122"/>
                <a:cs typeface="+mn-cs"/>
                <a:sym typeface="+mn-ea"/>
              </a:defRPr>
            </a:lvl1pPr>
            <a:lvl2pPr marL="457200"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2pPr>
            <a:lvl3pPr marL="914400" indent="0" algn="l"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3pPr>
            <a:lvl4pPr marL="13716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4pPr>
            <a:lvl5pPr marL="18288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5" Type="http://schemas.openxmlformats.org/officeDocument/2006/relationships/theme" Target="../theme/theme2.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slideLayout" Target="../slideLayouts/slideLayout8.xml"/><Relationship Id="rId19" Type="http://schemas.openxmlformats.org/officeDocument/2006/relationships/tags" Target="../tags/tag140.xml"/><Relationship Id="rId18" Type="http://schemas.openxmlformats.org/officeDocument/2006/relationships/slideLayout" Target="../slideLayouts/slideLayout2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8" Type="http://schemas.openxmlformats.org/officeDocument/2006/relationships/theme" Target="../theme/theme3.xml"/><Relationship Id="rId17" Type="http://schemas.openxmlformats.org/officeDocument/2006/relationships/tags" Target="../tags/tag207.xml"/><Relationship Id="rId16" Type="http://schemas.openxmlformats.org/officeDocument/2006/relationships/tags" Target="../tags/tag206.xml"/><Relationship Id="rId15" Type="http://schemas.openxmlformats.org/officeDocument/2006/relationships/tags" Target="../tags/tag205.xml"/><Relationship Id="rId14" Type="http://schemas.openxmlformats.org/officeDocument/2006/relationships/tags" Target="../tags/tag204.xml"/><Relationship Id="rId13" Type="http://schemas.openxmlformats.org/officeDocument/2006/relationships/tags" Target="../tags/tag203.xml"/><Relationship Id="rId12" Type="http://schemas.openxmlformats.org/officeDocument/2006/relationships/tags" Target="../tags/tag20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6011" y="362711"/>
            <a:ext cx="96012" cy="484631"/>
          </a:xfrm>
          <a:prstGeom prst="rect">
            <a:avLst/>
          </a:prstGeom>
          <a:blipFill>
            <a:blip r:embed="rId7" cstate="print"/>
            <a:stretch>
              <a:fillRect/>
            </a:stretch>
          </a:blipFill>
        </p:spPr>
        <p:txBody>
          <a:bodyPr wrap="square" lIns="0" tIns="0" rIns="0" bIns="0" rtlCol="0"/>
          <a:lstStyle/>
          <a:p/>
        </p:txBody>
      </p:sp>
      <p:sp>
        <p:nvSpPr>
          <p:cNvPr id="2" name="Holder 2"/>
          <p:cNvSpPr>
            <a:spLocks noGrp="1"/>
          </p:cNvSpPr>
          <p:nvPr>
            <p:ph type="title"/>
          </p:nvPr>
        </p:nvSpPr>
        <p:spPr>
          <a:xfrm>
            <a:off x="309473" y="1509522"/>
            <a:ext cx="9692005" cy="1203960"/>
          </a:xfrm>
          <a:prstGeom prst="rect">
            <a:avLst/>
          </a:prstGeom>
        </p:spPr>
        <p:txBody>
          <a:bodyPr wrap="square" lIns="0" tIns="0" rIns="0" bIns="0">
            <a:spAutoFit/>
          </a:bodyPr>
          <a:lstStyle>
            <a:lvl1pPr>
              <a:defRPr sz="2400" b="0"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309473" y="2706747"/>
            <a:ext cx="11484610" cy="2887345"/>
          </a:xfrm>
          <a:prstGeom prst="rect">
            <a:avLst/>
          </a:prstGeom>
        </p:spPr>
        <p:txBody>
          <a:bodyPr wrap="square" lIns="0" tIns="0" rIns="0" bIns="0">
            <a:spAutoFit/>
          </a:bodyPr>
          <a:lstStyle>
            <a:lvl1pPr>
              <a:defRPr sz="2800" b="1" i="0">
                <a:solidFill>
                  <a:srgbClr val="C00000"/>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3135248" y="6580009"/>
            <a:ext cx="5920740" cy="330200"/>
          </a:xfrm>
          <a:prstGeom prst="rect">
            <a:avLst/>
          </a:prstGeom>
        </p:spPr>
        <p:txBody>
          <a:bodyPr wrap="square" lIns="0" tIns="0" rIns="0" bIns="0">
            <a:spAutoFit/>
          </a:bodyPr>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9516109" y="6368416"/>
            <a:ext cx="319404" cy="327659"/>
          </a:xfrm>
          <a:prstGeom prst="rect">
            <a:avLst/>
          </a:prstGeom>
        </p:spPr>
        <p:txBody>
          <a:bodyPr wrap="square" lIns="0" tIns="0" rIns="0" bIns="0">
            <a:spAutoFit/>
          </a:bodyPr>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隶书"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隶书" panose="020105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隶书" panose="0201050906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隶书" panose="0201050906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隶书" panose="0201050906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隶书" panose="020105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9.xml"/><Relationship Id="rId1" Type="http://schemas.openxmlformats.org/officeDocument/2006/relationships/tags" Target="../tags/tag20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2.png"/><Relationship Id="rId1" Type="http://schemas.openxmlformats.org/officeDocument/2006/relationships/image" Target="../media/image19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4.png"/><Relationship Id="rId1" Type="http://schemas.openxmlformats.org/officeDocument/2006/relationships/image" Target="../media/image193.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6.png"/><Relationship Id="rId1" Type="http://schemas.openxmlformats.org/officeDocument/2006/relationships/image" Target="../media/image195.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png"/><Relationship Id="rId1" Type="http://schemas.openxmlformats.org/officeDocument/2006/relationships/image" Target="../media/image197.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0.png"/><Relationship Id="rId1" Type="http://schemas.openxmlformats.org/officeDocument/2006/relationships/image" Target="../media/image199.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2.png"/><Relationship Id="rId1" Type="http://schemas.openxmlformats.org/officeDocument/2006/relationships/image" Target="../media/image201.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4.png"/><Relationship Id="rId1" Type="http://schemas.openxmlformats.org/officeDocument/2006/relationships/image" Target="../media/image203.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20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207.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0.png"/><Relationship Id="rId1" Type="http://schemas.openxmlformats.org/officeDocument/2006/relationships/image" Target="../media/image20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60.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62.png"/><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0.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64.png"/><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66.png"/><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68.png"/><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image" Target="../media/image69.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75.png"/><Relationship Id="rId1"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87.png"/><Relationship Id="rId1" Type="http://schemas.openxmlformats.org/officeDocument/2006/relationships/image" Target="../media/image8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89.png"/><Relationship Id="rId1"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93.png"/><Relationship Id="rId1" Type="http://schemas.openxmlformats.org/officeDocument/2006/relationships/image" Target="../media/image92.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95.png"/><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image" Target="../media/image96.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99.png"/><Relationship Id="rId1" Type="http://schemas.openxmlformats.org/officeDocument/2006/relationships/image" Target="../media/image98.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03.png"/><Relationship Id="rId1"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5.png"/><Relationship Id="rId1" Type="http://schemas.openxmlformats.org/officeDocument/2006/relationships/image" Target="../media/image104.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3.xml"/><Relationship Id="rId3" Type="http://schemas.openxmlformats.org/officeDocument/2006/relationships/image" Target="../media/image27.png"/><Relationship Id="rId2" Type="http://schemas.openxmlformats.org/officeDocument/2006/relationships/image" Target="../media/image107.png"/><Relationship Id="rId1" Type="http://schemas.openxmlformats.org/officeDocument/2006/relationships/image" Target="../media/image106.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7.png"/><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8.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image" Target="../media/image12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06.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18.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137.png"/><Relationship Id="rId1" Type="http://schemas.openxmlformats.org/officeDocument/2006/relationships/image" Target="../media/image136.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40.jpeg"/><Relationship Id="rId3" Type="http://schemas.openxmlformats.org/officeDocument/2006/relationships/image" Target="../media/image73.png"/><Relationship Id="rId2" Type="http://schemas.openxmlformats.org/officeDocument/2006/relationships/image" Target="../media/image139.png"/><Relationship Id="rId1" Type="http://schemas.openxmlformats.org/officeDocument/2006/relationships/image" Target="../media/image13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4.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image" Target="../media/image14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45.png"/><Relationship Id="rId1" Type="http://schemas.openxmlformats.org/officeDocument/2006/relationships/image" Target="../media/image144.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8.jpeg"/><Relationship Id="rId3" Type="http://schemas.openxmlformats.org/officeDocument/2006/relationships/image" Target="../media/image27.png"/><Relationship Id="rId2" Type="http://schemas.openxmlformats.org/officeDocument/2006/relationships/image" Target="../media/image147.png"/><Relationship Id="rId1" Type="http://schemas.openxmlformats.org/officeDocument/2006/relationships/image" Target="../media/image1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0.png"/><Relationship Id="rId1" Type="http://schemas.openxmlformats.org/officeDocument/2006/relationships/image" Target="../media/image14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2.png"/><Relationship Id="rId1" Type="http://schemas.openxmlformats.org/officeDocument/2006/relationships/image" Target="../media/image15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2.png"/><Relationship Id="rId1" Type="http://schemas.openxmlformats.org/officeDocument/2006/relationships/image" Target="../media/image153.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5.png"/><Relationship Id="rId1" Type="http://schemas.openxmlformats.org/officeDocument/2006/relationships/image" Target="../media/image15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8.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1.png"/><Relationship Id="rId1" Type="http://schemas.openxmlformats.org/officeDocument/2006/relationships/image" Target="../media/image16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6.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7.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63.png"/><Relationship Id="rId1" Type="http://schemas.openxmlformats.org/officeDocument/2006/relationships/image" Target="../media/image162.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166.jpeg"/><Relationship Id="rId2" Type="http://schemas.openxmlformats.org/officeDocument/2006/relationships/image" Target="../media/image165.png"/><Relationship Id="rId1" Type="http://schemas.openxmlformats.org/officeDocument/2006/relationships/image" Target="../media/image164.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8.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171.png"/><Relationship Id="rId1" Type="http://schemas.openxmlformats.org/officeDocument/2006/relationships/image" Target="../media/image170.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73.png"/><Relationship Id="rId1"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png"/><Relationship Id="rId1" Type="http://schemas.openxmlformats.org/officeDocument/2006/relationships/image" Target="../media/image17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png"/><Relationship Id="rId1" Type="http://schemas.openxmlformats.org/officeDocument/2006/relationships/image" Target="../media/image17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png"/><Relationship Id="rId1" Type="http://schemas.openxmlformats.org/officeDocument/2006/relationships/image" Target="../media/image179.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82.png"/><Relationship Id="rId1" Type="http://schemas.openxmlformats.org/officeDocument/2006/relationships/image" Target="../media/image18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9.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84.png"/><Relationship Id="rId1" Type="http://schemas.openxmlformats.org/officeDocument/2006/relationships/image" Target="../media/image183.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186.png"/><Relationship Id="rId1" Type="http://schemas.openxmlformats.org/officeDocument/2006/relationships/image" Target="../media/image185.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73.png"/><Relationship Id="rId2" Type="http://schemas.openxmlformats.org/officeDocument/2006/relationships/image" Target="../media/image188.png"/><Relationship Id="rId1" Type="http://schemas.openxmlformats.org/officeDocument/2006/relationships/image" Target="../media/image18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20.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21.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90.png"/><Relationship Id="rId1"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ctrTitle" idx="2"/>
            <p:custDataLst>
              <p:tags r:id="rId1"/>
            </p:custDataLst>
          </p:nvPr>
        </p:nvSpPr>
        <p:spPr/>
        <p:txBody>
          <a:bodyPr/>
          <a:p>
            <a:pPr marL="0" indent="0" algn="ctr">
              <a:lnSpc>
                <a:spcPct val="100000"/>
              </a:lnSpc>
              <a:spcBef>
                <a:spcPts val="0"/>
              </a:spcBef>
              <a:spcAft>
                <a:spcPts val="0"/>
              </a:spcAft>
              <a:buSzPct val="100000"/>
              <a:buNone/>
            </a:pPr>
            <a:r>
              <a:rPr lang="zh-CN" altLang="en-US" sz="6600">
                <a:solidFill>
                  <a:schemeClr val="lt1"/>
                </a:solidFill>
              </a:rPr>
              <a:t>中国现代文学史</a:t>
            </a:r>
            <a:endParaRPr lang="zh-CN" altLang="en-US" sz="6600">
              <a:solidFill>
                <a:schemeClr val="lt1"/>
              </a:solidFill>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83768" y="478358"/>
            <a:ext cx="2430780" cy="437515"/>
          </a:xfrm>
          <a:prstGeom prst="rect">
            <a:avLst/>
          </a:prstGeom>
        </p:spPr>
        <p:txBody>
          <a:bodyPr vert="horz" wrap="square" lIns="0" tIns="12700" rIns="0" bIns="0" rtlCol="0">
            <a:spAutoFit/>
          </a:bodyPr>
          <a:lstStyle/>
          <a:p>
            <a:pPr marL="12700">
              <a:lnSpc>
                <a:spcPct val="100000"/>
              </a:lnSpc>
              <a:spcBef>
                <a:spcPts val="100"/>
              </a:spcBef>
              <a:tabLst>
                <a:tab pos="1045210" algn="l"/>
              </a:tabLst>
            </a:pPr>
            <a:r>
              <a:rPr sz="2700" b="1" dirty="0">
                <a:latin typeface="微软雅黑" panose="020B0503020204020204" charset="-122"/>
                <a:cs typeface="微软雅黑" panose="020B0503020204020204" charset="-122"/>
              </a:rPr>
              <a:t>5.2</a:t>
            </a:r>
            <a:r>
              <a:rPr sz="2700" b="1" spc="-10" dirty="0">
                <a:latin typeface="微软雅黑" panose="020B0503020204020204" charset="-122"/>
                <a:cs typeface="微软雅黑" panose="020B0503020204020204" charset="-122"/>
              </a:rPr>
              <a:t>.</a:t>
            </a:r>
            <a:r>
              <a:rPr sz="2700" b="1" dirty="0">
                <a:latin typeface="微软雅黑" panose="020B0503020204020204" charset="-122"/>
                <a:cs typeface="微软雅黑" panose="020B0503020204020204" charset="-122"/>
              </a:rPr>
              <a:t>2</a:t>
            </a:r>
            <a:r>
              <a:rPr sz="2700" b="1" dirty="0">
                <a:latin typeface="微软雅黑" panose="020B0503020204020204" charset="-122"/>
                <a:cs typeface="微软雅黑" panose="020B0503020204020204" charset="-122"/>
              </a:rPr>
              <a:t>	</a:t>
            </a:r>
            <a:r>
              <a:rPr sz="2700" b="1" spc="-5" dirty="0">
                <a:latin typeface="微软雅黑" panose="020B0503020204020204" charset="-122"/>
                <a:cs typeface="微软雅黑" panose="020B0503020204020204" charset="-122"/>
              </a:rPr>
              <a:t>小说潮流</a:t>
            </a:r>
            <a:endParaRPr sz="2700">
              <a:latin typeface="微软雅黑" panose="020B0503020204020204" charset="-122"/>
              <a:cs typeface="微软雅黑" panose="020B0503020204020204" charset="-122"/>
            </a:endParaRPr>
          </a:p>
        </p:txBody>
      </p:sp>
      <p:sp>
        <p:nvSpPr>
          <p:cNvPr id="6" name="object 6"/>
          <p:cNvSpPr txBox="1"/>
          <p:nvPr/>
        </p:nvSpPr>
        <p:spPr>
          <a:xfrm>
            <a:off x="378968" y="1219580"/>
            <a:ext cx="4485640" cy="436880"/>
          </a:xfrm>
          <a:prstGeom prst="rect">
            <a:avLst/>
          </a:prstGeom>
        </p:spPr>
        <p:txBody>
          <a:bodyPr vert="horz" wrap="square" lIns="0" tIns="12700" rIns="0" bIns="0" rtlCol="0">
            <a:spAutoFit/>
          </a:bodyPr>
          <a:lstStyle/>
          <a:p>
            <a:pPr marL="12700">
              <a:lnSpc>
                <a:spcPct val="100000"/>
              </a:lnSpc>
              <a:spcBef>
                <a:spcPts val="100"/>
              </a:spcBef>
            </a:pPr>
            <a:r>
              <a:rPr sz="2700" b="1" dirty="0">
                <a:latin typeface="微软雅黑" panose="020B0503020204020204" charset="-122"/>
                <a:cs typeface="微软雅黑" panose="020B0503020204020204" charset="-122"/>
              </a:rPr>
              <a:t>四、名词解释</a:t>
            </a:r>
            <a:r>
              <a:rPr sz="2700" b="1" dirty="0">
                <a:solidFill>
                  <a:srgbClr val="C00000"/>
                </a:solidFill>
                <a:latin typeface="微软雅黑" panose="020B0503020204020204" charset="-122"/>
                <a:cs typeface="微软雅黑" panose="020B0503020204020204" charset="-122"/>
              </a:rPr>
              <a:t>“伤痕小说”：</a:t>
            </a:r>
            <a:endParaRPr sz="2700">
              <a:latin typeface="微软雅黑" panose="020B0503020204020204" charset="-122"/>
              <a:cs typeface="微软雅黑" panose="020B0503020204020204" charset="-122"/>
            </a:endParaRPr>
          </a:p>
        </p:txBody>
      </p:sp>
      <p:sp>
        <p:nvSpPr>
          <p:cNvPr id="7" name="object 7"/>
          <p:cNvSpPr txBox="1"/>
          <p:nvPr/>
        </p:nvSpPr>
        <p:spPr>
          <a:xfrm>
            <a:off x="378968" y="1959940"/>
            <a:ext cx="11543665" cy="4000500"/>
          </a:xfrm>
          <a:prstGeom prst="rect">
            <a:avLst/>
          </a:prstGeom>
        </p:spPr>
        <p:txBody>
          <a:bodyPr vert="horz" wrap="square" lIns="0" tIns="12700" rIns="0" bIns="0" rtlCol="0">
            <a:spAutoFit/>
          </a:bodyPr>
          <a:lstStyle/>
          <a:p>
            <a:pPr marL="317500">
              <a:lnSpc>
                <a:spcPct val="100000"/>
              </a:lnSpc>
              <a:spcBef>
                <a:spcPts val="100"/>
              </a:spcBef>
            </a:pPr>
            <a:r>
              <a:rPr sz="2700" b="1" spc="-5" dirty="0">
                <a:latin typeface="微软雅黑" panose="020B0503020204020204" charset="-122"/>
                <a:ea typeface="微软雅黑" panose="020B0503020204020204" charset="-122"/>
                <a:cs typeface="微软雅黑" panose="020B0503020204020204" charset="-122"/>
              </a:rPr>
              <a:t>1）新时期文学涌现出来的</a:t>
            </a:r>
            <a:r>
              <a:rPr sz="2700" b="1" spc="-5" dirty="0">
                <a:solidFill>
                  <a:srgbClr val="C00000"/>
                </a:solidFill>
                <a:latin typeface="微软雅黑" panose="020B0503020204020204" charset="-122"/>
                <a:ea typeface="微软雅黑" panose="020B0503020204020204" charset="-122"/>
                <a:cs typeface="微软雅黑" panose="020B0503020204020204" charset="-122"/>
              </a:rPr>
              <a:t>第一个潮</a:t>
            </a:r>
            <a:r>
              <a:rPr sz="2700" b="1" dirty="0">
                <a:solidFill>
                  <a:srgbClr val="C00000"/>
                </a:solidFill>
                <a:latin typeface="微软雅黑" panose="020B0503020204020204" charset="-122"/>
                <a:ea typeface="微软雅黑" panose="020B0503020204020204" charset="-122"/>
                <a:cs typeface="微软雅黑" panose="020B0503020204020204" charset="-122"/>
              </a:rPr>
              <a:t>头</a:t>
            </a:r>
            <a:r>
              <a:rPr sz="2700" b="1" dirty="0">
                <a:latin typeface="微软雅黑" panose="020B0503020204020204" charset="-122"/>
                <a:ea typeface="微软雅黑" panose="020B0503020204020204" charset="-122"/>
                <a:cs typeface="微软雅黑" panose="020B0503020204020204" charset="-122"/>
              </a:rPr>
              <a:t>。</a:t>
            </a:r>
            <a:endParaRPr sz="2700" b="1">
              <a:latin typeface="微软雅黑" panose="020B0503020204020204" charset="-122"/>
              <a:ea typeface="微软雅黑" panose="020B0503020204020204" charset="-122"/>
              <a:cs typeface="微软雅黑" panose="020B0503020204020204" charset="-122"/>
            </a:endParaRPr>
          </a:p>
          <a:p>
            <a:pPr marL="317500">
              <a:lnSpc>
                <a:spcPct val="100000"/>
              </a:lnSpc>
              <a:spcBef>
                <a:spcPts val="2595"/>
              </a:spcBef>
            </a:pPr>
            <a:r>
              <a:rPr sz="2700" b="1" dirty="0">
                <a:latin typeface="微软雅黑" panose="020B0503020204020204" charset="-122"/>
                <a:ea typeface="微软雅黑" panose="020B0503020204020204" charset="-122"/>
                <a:cs typeface="微软雅黑" panose="020B0503020204020204" charset="-122"/>
              </a:rPr>
              <a:t>2）1977年</a:t>
            </a:r>
            <a:r>
              <a:rPr sz="2700" b="1" dirty="0">
                <a:solidFill>
                  <a:srgbClr val="C00000"/>
                </a:solidFill>
                <a:latin typeface="微软雅黑" panose="020B0503020204020204" charset="-122"/>
                <a:ea typeface="微软雅黑" panose="020B0503020204020204" charset="-122"/>
                <a:cs typeface="微软雅黑" panose="020B0503020204020204" charset="-122"/>
              </a:rPr>
              <a:t>刘心武</a:t>
            </a:r>
            <a:r>
              <a:rPr sz="2700" b="1" dirty="0">
                <a:latin typeface="微软雅黑" panose="020B0503020204020204" charset="-122"/>
                <a:ea typeface="微软雅黑" panose="020B0503020204020204" charset="-122"/>
                <a:cs typeface="微软雅黑" panose="020B0503020204020204" charset="-122"/>
              </a:rPr>
              <a:t>短篇小说</a:t>
            </a:r>
            <a:r>
              <a:rPr sz="2700" b="1" dirty="0">
                <a:solidFill>
                  <a:srgbClr val="C00000"/>
                </a:solidFill>
                <a:latin typeface="微软雅黑" panose="020B0503020204020204" charset="-122"/>
                <a:ea typeface="微软雅黑" panose="020B0503020204020204" charset="-122"/>
                <a:cs typeface="微软雅黑" panose="020B0503020204020204" charset="-122"/>
              </a:rPr>
              <a:t>《班主任》</a:t>
            </a:r>
            <a:r>
              <a:rPr sz="2700" b="1" dirty="0">
                <a:latin typeface="微软雅黑" panose="020B0503020204020204" charset="-122"/>
                <a:ea typeface="微软雅黑" panose="020B0503020204020204" charset="-122"/>
                <a:cs typeface="微软雅黑" panose="020B0503020204020204" charset="-122"/>
              </a:rPr>
              <a:t>发表，是</a:t>
            </a:r>
            <a:r>
              <a:rPr sz="2700" b="1" dirty="0">
                <a:solidFill>
                  <a:srgbClr val="C00000"/>
                </a:solidFill>
                <a:latin typeface="微软雅黑" panose="020B0503020204020204" charset="-122"/>
                <a:ea typeface="微软雅黑" panose="020B0503020204020204" charset="-122"/>
                <a:cs typeface="微软雅黑" panose="020B0503020204020204" charset="-122"/>
              </a:rPr>
              <a:t>新时期文学开山之作</a:t>
            </a:r>
            <a:r>
              <a:rPr sz="2700" b="1" dirty="0">
                <a:latin typeface="微软雅黑" panose="020B0503020204020204" charset="-122"/>
                <a:ea typeface="微软雅黑" panose="020B0503020204020204" charset="-122"/>
                <a:cs typeface="微软雅黑" panose="020B0503020204020204" charset="-122"/>
              </a:rPr>
              <a:t>。</a:t>
            </a:r>
            <a:endParaRPr sz="2700" b="1">
              <a:latin typeface="微软雅黑" panose="020B0503020204020204" charset="-122"/>
              <a:ea typeface="微软雅黑" panose="020B0503020204020204" charset="-122"/>
              <a:cs typeface="微软雅黑" panose="020B0503020204020204" charset="-122"/>
            </a:endParaRPr>
          </a:p>
          <a:p>
            <a:pPr marL="861695" indent="-544830">
              <a:lnSpc>
                <a:spcPct val="100000"/>
              </a:lnSpc>
              <a:spcBef>
                <a:spcPts val="2595"/>
              </a:spcBef>
              <a:buSzPct val="96000"/>
              <a:buAutoNum type="arabicPlain" startAt="3"/>
              <a:tabLst>
                <a:tab pos="862330" algn="l"/>
              </a:tabLst>
            </a:pPr>
            <a:r>
              <a:rPr sz="2700" b="1" dirty="0">
                <a:latin typeface="微软雅黑" panose="020B0503020204020204" charset="-122"/>
                <a:ea typeface="微软雅黑" panose="020B0503020204020204" charset="-122"/>
                <a:cs typeface="微软雅黑" panose="020B0503020204020204" charset="-122"/>
              </a:rPr>
              <a:t>卢新华的短篇小说</a:t>
            </a:r>
            <a:r>
              <a:rPr sz="2700" b="1" dirty="0">
                <a:solidFill>
                  <a:srgbClr val="C00000"/>
                </a:solidFill>
                <a:latin typeface="微软雅黑" panose="020B0503020204020204" charset="-122"/>
                <a:ea typeface="微软雅黑" panose="020B0503020204020204" charset="-122"/>
                <a:cs typeface="微软雅黑" panose="020B0503020204020204" charset="-122"/>
              </a:rPr>
              <a:t>《伤痕》</a:t>
            </a:r>
            <a:r>
              <a:rPr sz="2700" b="1" dirty="0">
                <a:latin typeface="微软雅黑" panose="020B0503020204020204" charset="-122"/>
                <a:ea typeface="微软雅黑" panose="020B0503020204020204" charset="-122"/>
                <a:cs typeface="微软雅黑" panose="020B0503020204020204" charset="-122"/>
              </a:rPr>
              <a:t>，伤痕文学和伤痕小说</a:t>
            </a:r>
            <a:r>
              <a:rPr sz="2700" b="1" dirty="0">
                <a:solidFill>
                  <a:srgbClr val="C00000"/>
                </a:solidFill>
                <a:latin typeface="微软雅黑" panose="020B0503020204020204" charset="-122"/>
                <a:ea typeface="微软雅黑" panose="020B0503020204020204" charset="-122"/>
                <a:cs typeface="微软雅黑" panose="020B0503020204020204" charset="-122"/>
              </a:rPr>
              <a:t>得名源于此</a:t>
            </a:r>
            <a:r>
              <a:rPr sz="2700" b="1" dirty="0">
                <a:latin typeface="微软雅黑" panose="020B0503020204020204" charset="-122"/>
                <a:ea typeface="微软雅黑" panose="020B0503020204020204" charset="-122"/>
                <a:cs typeface="微软雅黑" panose="020B0503020204020204" charset="-122"/>
              </a:rPr>
              <a:t>。</a:t>
            </a:r>
            <a:endParaRPr sz="2700" b="1">
              <a:latin typeface="微软雅黑" panose="020B0503020204020204" charset="-122"/>
              <a:ea typeface="微软雅黑" panose="020B0503020204020204" charset="-122"/>
              <a:cs typeface="微软雅黑" panose="020B0503020204020204" charset="-122"/>
            </a:endParaRPr>
          </a:p>
          <a:p>
            <a:pPr marL="12700" marR="5080" indent="342900">
              <a:lnSpc>
                <a:spcPct val="160000"/>
              </a:lnSpc>
              <a:spcBef>
                <a:spcPts val="650"/>
              </a:spcBef>
              <a:buSzPct val="96000"/>
              <a:buAutoNum type="arabicPlain" startAt="3"/>
              <a:tabLst>
                <a:tab pos="900430" algn="l"/>
              </a:tabLst>
            </a:pPr>
            <a:r>
              <a:rPr sz="2700" b="1" dirty="0">
                <a:latin typeface="微软雅黑" panose="020B0503020204020204" charset="-122"/>
                <a:ea typeface="微软雅黑" panose="020B0503020204020204" charset="-122"/>
                <a:cs typeface="微软雅黑" panose="020B0503020204020204" charset="-122"/>
              </a:rPr>
              <a:t>以</a:t>
            </a:r>
            <a:r>
              <a:rPr sz="2700" b="1" dirty="0">
                <a:solidFill>
                  <a:srgbClr val="C00000"/>
                </a:solidFill>
                <a:latin typeface="微软雅黑" panose="020B0503020204020204" charset="-122"/>
                <a:ea typeface="微软雅黑" panose="020B0503020204020204" charset="-122"/>
                <a:cs typeface="微软雅黑" panose="020B0503020204020204" charset="-122"/>
              </a:rPr>
              <a:t>揭露“四人帮”的罪行</a:t>
            </a:r>
            <a:r>
              <a:rPr sz="2700" b="1" dirty="0">
                <a:latin typeface="微软雅黑" panose="020B0503020204020204" charset="-122"/>
                <a:ea typeface="微软雅黑" panose="020B0503020204020204" charset="-122"/>
                <a:cs typeface="微软雅黑" panose="020B0503020204020204" charset="-122"/>
              </a:rPr>
              <a:t>、</a:t>
            </a:r>
            <a:r>
              <a:rPr sz="2700" b="1" dirty="0">
                <a:solidFill>
                  <a:srgbClr val="C00000"/>
                </a:solidFill>
                <a:latin typeface="微软雅黑" panose="020B0503020204020204" charset="-122"/>
                <a:ea typeface="微软雅黑" panose="020B0503020204020204" charset="-122"/>
                <a:cs typeface="微软雅黑" panose="020B0503020204020204" charset="-122"/>
              </a:rPr>
              <a:t>同情人民的遭遇</a:t>
            </a:r>
            <a:r>
              <a:rPr sz="2700" b="1" dirty="0">
                <a:latin typeface="微软雅黑" panose="020B0503020204020204" charset="-122"/>
                <a:ea typeface="微软雅黑" panose="020B0503020204020204" charset="-122"/>
                <a:cs typeface="微软雅黑" panose="020B0503020204020204" charset="-122"/>
              </a:rPr>
              <a:t>、歌颂对“四人帮”的不屈 斗争、</a:t>
            </a:r>
            <a:r>
              <a:rPr sz="2700" b="1" dirty="0">
                <a:solidFill>
                  <a:srgbClr val="C00000"/>
                </a:solidFill>
                <a:latin typeface="微软雅黑" panose="020B0503020204020204" charset="-122"/>
                <a:ea typeface="微软雅黑" panose="020B0503020204020204" charset="-122"/>
                <a:cs typeface="微软雅黑" panose="020B0503020204020204" charset="-122"/>
              </a:rPr>
              <a:t>提出</a:t>
            </a:r>
            <a:r>
              <a:rPr sz="2700" b="1" dirty="0">
                <a:latin typeface="微软雅黑" panose="020B0503020204020204" charset="-122"/>
                <a:ea typeface="微软雅黑" panose="020B0503020204020204" charset="-122"/>
                <a:cs typeface="微软雅黑" panose="020B0503020204020204" charset="-122"/>
              </a:rPr>
              <a:t>令人警醒的</a:t>
            </a:r>
            <a:r>
              <a:rPr sz="2700" b="1" dirty="0">
                <a:solidFill>
                  <a:srgbClr val="C00000"/>
                </a:solidFill>
                <a:latin typeface="微软雅黑" panose="020B0503020204020204" charset="-122"/>
                <a:ea typeface="微软雅黑" panose="020B0503020204020204" charset="-122"/>
                <a:cs typeface="微软雅黑" panose="020B0503020204020204" charset="-122"/>
              </a:rPr>
              <a:t>社会问题</a:t>
            </a:r>
            <a:r>
              <a:rPr sz="2700" b="1" dirty="0">
                <a:latin typeface="微软雅黑" panose="020B0503020204020204" charset="-122"/>
                <a:ea typeface="微软雅黑" panose="020B0503020204020204" charset="-122"/>
                <a:cs typeface="微软雅黑" panose="020B0503020204020204" charset="-122"/>
              </a:rPr>
              <a:t>，及时感应时代脉搏，表现时代主</a:t>
            </a:r>
            <a:r>
              <a:rPr sz="2700" b="1" spc="-30" dirty="0">
                <a:latin typeface="微软雅黑" panose="020B0503020204020204" charset="-122"/>
                <a:ea typeface="微软雅黑" panose="020B0503020204020204" charset="-122"/>
                <a:cs typeface="微软雅黑" panose="020B0503020204020204" charset="-122"/>
              </a:rPr>
              <a:t>题</a:t>
            </a:r>
            <a:r>
              <a:rPr sz="2700" b="1" dirty="0">
                <a:solidFill>
                  <a:srgbClr val="C00000"/>
                </a:solidFill>
                <a:latin typeface="微软雅黑" panose="020B0503020204020204" charset="-122"/>
                <a:ea typeface="微软雅黑" panose="020B0503020204020204" charset="-122"/>
                <a:cs typeface="微软雅黑" panose="020B0503020204020204" charset="-122"/>
              </a:rPr>
              <a:t>反映人 民的心声。</a:t>
            </a:r>
            <a:endParaRPr sz="27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854408" y="80633"/>
            <a:ext cx="2288598" cy="1287696"/>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900421" y="1142238"/>
            <a:ext cx="935990" cy="502920"/>
          </a:xfrm>
          <a:custGeom>
            <a:avLst/>
            <a:gdLst/>
            <a:ahLst/>
            <a:cxnLst/>
            <a:rect l="l" t="t" r="r" b="b"/>
            <a:pathLst>
              <a:path w="935989" h="502919">
                <a:moveTo>
                  <a:pt x="684276" y="0"/>
                </a:moveTo>
                <a:lnTo>
                  <a:pt x="0" y="0"/>
                </a:lnTo>
                <a:lnTo>
                  <a:pt x="0" y="502920"/>
                </a:lnTo>
                <a:lnTo>
                  <a:pt x="684276" y="502920"/>
                </a:lnTo>
                <a:lnTo>
                  <a:pt x="935736" y="251460"/>
                </a:lnTo>
                <a:lnTo>
                  <a:pt x="684276" y="0"/>
                </a:lnTo>
                <a:close/>
              </a:path>
            </a:pathLst>
          </a:custGeom>
          <a:solidFill>
            <a:srgbClr val="006FC0"/>
          </a:solidFill>
        </p:spPr>
        <p:txBody>
          <a:bodyPr wrap="square" lIns="0" tIns="0" rIns="0" bIns="0" rtlCol="0"/>
          <a:lstStyle/>
          <a:p/>
        </p:txBody>
      </p:sp>
      <p:sp>
        <p:nvSpPr>
          <p:cNvPr id="10" name="object 10"/>
          <p:cNvSpPr/>
          <p:nvPr/>
        </p:nvSpPr>
        <p:spPr>
          <a:xfrm>
            <a:off x="4900421" y="1142238"/>
            <a:ext cx="935990" cy="502920"/>
          </a:xfrm>
          <a:custGeom>
            <a:avLst/>
            <a:gdLst/>
            <a:ahLst/>
            <a:cxnLst/>
            <a:rect l="l" t="t" r="r" b="b"/>
            <a:pathLst>
              <a:path w="935989" h="502919">
                <a:moveTo>
                  <a:pt x="0" y="0"/>
                </a:moveTo>
                <a:lnTo>
                  <a:pt x="684276" y="0"/>
                </a:lnTo>
                <a:lnTo>
                  <a:pt x="935736"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5139054" y="118605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2" name="object 12"/>
          <p:cNvSpPr txBox="1"/>
          <p:nvPr/>
        </p:nvSpPr>
        <p:spPr>
          <a:xfrm>
            <a:off x="378968" y="155829"/>
            <a:ext cx="12903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250391" y="2298560"/>
            <a:ext cx="7120890"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塑造了丙崽这一“白痴”形象的小说是韩少功的</a:t>
            </a:r>
            <a:r>
              <a:rPr sz="2400" dirty="0">
                <a:solidFill>
                  <a:srgbClr val="1F2C3C"/>
                </a:solidFill>
                <a:latin typeface="宋体" panose="02010600030101010101" pitchFamily="2" charset="-122"/>
                <a:cs typeface="宋体" panose="02010600030101010101" pitchFamily="2" charset="-122"/>
              </a:rPr>
              <a:t>（</a:t>
            </a:r>
            <a:r>
              <a:rPr sz="2400" spc="-57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287645">
              <a:lnSpc>
                <a:spcPts val="4320"/>
              </a:lnSpc>
              <a:spcBef>
                <a:spcPts val="120"/>
              </a:spcBef>
            </a:pPr>
            <a:r>
              <a:rPr sz="2400" spc="-5" dirty="0">
                <a:solidFill>
                  <a:srgbClr val="1F2C3C"/>
                </a:solidFill>
                <a:latin typeface="Arial" panose="020B0604020202020204"/>
                <a:cs typeface="Arial" panose="020B0604020202020204"/>
              </a:rPr>
              <a:t>A</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《归去来》  </a:t>
            </a:r>
            <a:r>
              <a:rPr sz="2400" spc="-5" dirty="0">
                <a:solidFill>
                  <a:srgbClr val="1F2C3C"/>
                </a:solidFill>
                <a:latin typeface="Arial" panose="020B0604020202020204"/>
                <a:cs typeface="Arial" panose="020B0604020202020204"/>
              </a:rPr>
              <a:t>B</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《爸爸爸》</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solidFill>
                  <a:srgbClr val="1F2C3C"/>
                </a:solidFill>
                <a:latin typeface="Arial" panose="020B0604020202020204"/>
                <a:cs typeface="Arial" panose="020B0604020202020204"/>
              </a:rPr>
              <a:t>C</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《女女女》</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dirty="0">
                <a:solidFill>
                  <a:srgbClr val="1F2C3C"/>
                </a:solidFill>
                <a:latin typeface="Arial" panose="020B0604020202020204"/>
                <a:cs typeface="Arial" panose="020B0604020202020204"/>
              </a:rPr>
              <a:t>D:</a:t>
            </a:r>
            <a:r>
              <a:rPr sz="2400" dirty="0">
                <a:solidFill>
                  <a:srgbClr val="1F2C3C"/>
                </a:solidFill>
                <a:latin typeface="宋体" panose="02010600030101010101" pitchFamily="2" charset="-122"/>
                <a:cs typeface="宋体" panose="02010600030101010101" pitchFamily="2" charset="-122"/>
              </a:rPr>
              <a:t>《西望茅草地》</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250391" y="2298560"/>
            <a:ext cx="7120890"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塑造了丙崽这一“白痴”形象的小说是韩少功的</a:t>
            </a:r>
            <a:r>
              <a:rPr sz="2400" dirty="0">
                <a:solidFill>
                  <a:srgbClr val="1F2C3C"/>
                </a:solidFill>
                <a:latin typeface="宋体" panose="02010600030101010101" pitchFamily="2" charset="-122"/>
                <a:cs typeface="宋体" panose="02010600030101010101" pitchFamily="2" charset="-122"/>
              </a:rPr>
              <a:t>（</a:t>
            </a:r>
            <a:r>
              <a:rPr sz="2400" spc="-57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80"/>
              </a:spcBef>
            </a:pPr>
            <a:r>
              <a:rPr sz="2400" dirty="0">
                <a:solidFill>
                  <a:srgbClr val="1F2C3C"/>
                </a:solidFill>
                <a:latin typeface="Arial" panose="020B0604020202020204"/>
                <a:cs typeface="Arial" panose="020B0604020202020204"/>
              </a:rPr>
              <a:t>A:</a:t>
            </a:r>
            <a:r>
              <a:rPr sz="2400" dirty="0">
                <a:solidFill>
                  <a:srgbClr val="1F2C3C"/>
                </a:solidFill>
                <a:latin typeface="宋体" panose="02010600030101010101" pitchFamily="2" charset="-122"/>
                <a:cs typeface="宋体" panose="02010600030101010101" pitchFamily="2" charset="-122"/>
              </a:rPr>
              <a:t>《归去来》</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10" dirty="0">
                <a:solidFill>
                  <a:srgbClr val="C00000"/>
                </a:solidFill>
                <a:latin typeface="Arial" panose="020B0604020202020204"/>
                <a:cs typeface="Arial" panose="020B0604020202020204"/>
              </a:rPr>
              <a:t>B</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《爸爸爸</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C</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《女女女》</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dirty="0">
                <a:solidFill>
                  <a:srgbClr val="1F2C3C"/>
                </a:solidFill>
                <a:latin typeface="Arial" panose="020B0604020202020204"/>
                <a:cs typeface="Arial" panose="020B0604020202020204"/>
              </a:rPr>
              <a:t>D:</a:t>
            </a:r>
            <a:r>
              <a:rPr sz="2400" dirty="0">
                <a:solidFill>
                  <a:srgbClr val="1F2C3C"/>
                </a:solidFill>
                <a:latin typeface="宋体" panose="02010600030101010101" pitchFamily="2" charset="-122"/>
                <a:cs typeface="宋体" panose="02010600030101010101" pitchFamily="2" charset="-122"/>
              </a:rPr>
              <a:t>《西望茅草地》</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335991" y="2161231"/>
            <a:ext cx="8446770" cy="2701925"/>
          </a:xfrm>
          <a:prstGeom prst="rect">
            <a:avLst/>
          </a:prstGeom>
        </p:spPr>
        <p:txBody>
          <a:bodyPr vert="horz" wrap="square" lIns="0" tIns="161290" rIns="0" bIns="0" rtlCol="0">
            <a:spAutoFit/>
          </a:bodyPr>
          <a:lstStyle/>
          <a:p>
            <a:pPr marL="12700">
              <a:lnSpc>
                <a:spcPct val="100000"/>
              </a:lnSpc>
              <a:spcBef>
                <a:spcPts val="1270"/>
              </a:spcBef>
            </a:pPr>
            <a:r>
              <a:rPr sz="2400" dirty="0">
                <a:solidFill>
                  <a:srgbClr val="1F2C3C"/>
                </a:solidFill>
                <a:latin typeface="宋体" panose="02010600030101010101" pitchFamily="2" charset="-122"/>
                <a:cs typeface="宋体" panose="02010600030101010101" pitchFamily="2" charset="-122"/>
              </a:rPr>
              <a:t>贾平凹《腊月</a:t>
            </a:r>
            <a:r>
              <a:rPr sz="3600" spc="-7" baseline="-20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正月》中塑造的与时代思想相悖逆的人物是（</a:t>
            </a:r>
            <a:r>
              <a:rPr sz="2400" spc="-62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solidFill>
                  <a:srgbClr val="1F2C3C"/>
                </a:solidFill>
                <a:latin typeface="Arial" panose="020B0604020202020204"/>
                <a:cs typeface="Arial" panose="020B0604020202020204"/>
              </a:rPr>
              <a:t>A:</a:t>
            </a:r>
            <a:r>
              <a:rPr sz="2400" spc="-5" dirty="0">
                <a:solidFill>
                  <a:srgbClr val="1F2C3C"/>
                </a:solidFill>
                <a:latin typeface="宋体" panose="02010600030101010101" pitchFamily="2" charset="-122"/>
                <a:cs typeface="宋体" panose="02010600030101010101" pitchFamily="2" charset="-122"/>
              </a:rPr>
              <a:t>王才</a:t>
            </a:r>
            <a:endParaRPr sz="2400">
              <a:latin typeface="宋体" panose="02010600030101010101" pitchFamily="2" charset="-122"/>
              <a:cs typeface="宋体" panose="02010600030101010101" pitchFamily="2" charset="-122"/>
            </a:endParaRPr>
          </a:p>
          <a:p>
            <a:pPr marL="12700" marR="7206615">
              <a:lnSpc>
                <a:spcPct val="150000"/>
              </a:lnSpc>
              <a:spcBef>
                <a:spcPts val="5"/>
              </a:spcBef>
            </a:pP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金狗 </a:t>
            </a: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雷大空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韩玄子</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335991" y="2161231"/>
            <a:ext cx="8446770" cy="2701925"/>
          </a:xfrm>
          <a:prstGeom prst="rect">
            <a:avLst/>
          </a:prstGeom>
        </p:spPr>
        <p:txBody>
          <a:bodyPr vert="horz" wrap="square" lIns="0" tIns="161290" rIns="0" bIns="0" rtlCol="0">
            <a:spAutoFit/>
          </a:bodyPr>
          <a:lstStyle/>
          <a:p>
            <a:pPr marL="12700">
              <a:lnSpc>
                <a:spcPct val="100000"/>
              </a:lnSpc>
              <a:spcBef>
                <a:spcPts val="1270"/>
              </a:spcBef>
            </a:pPr>
            <a:r>
              <a:rPr sz="2400" dirty="0">
                <a:solidFill>
                  <a:srgbClr val="1F2C3C"/>
                </a:solidFill>
                <a:latin typeface="宋体" panose="02010600030101010101" pitchFamily="2" charset="-122"/>
                <a:cs typeface="宋体" panose="02010600030101010101" pitchFamily="2" charset="-122"/>
              </a:rPr>
              <a:t>贾平凹《腊月</a:t>
            </a:r>
            <a:r>
              <a:rPr sz="3600" spc="-7" baseline="-20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正月》中塑造的与时代思想相悖逆的人物是（</a:t>
            </a:r>
            <a:r>
              <a:rPr sz="2400" spc="-62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solidFill>
                  <a:srgbClr val="1F2C3C"/>
                </a:solidFill>
                <a:latin typeface="Arial" panose="020B0604020202020204"/>
                <a:cs typeface="Arial" panose="020B0604020202020204"/>
              </a:rPr>
              <a:t>A:</a:t>
            </a:r>
            <a:r>
              <a:rPr sz="2400" spc="-5" dirty="0">
                <a:solidFill>
                  <a:srgbClr val="1F2C3C"/>
                </a:solidFill>
                <a:latin typeface="宋体" panose="02010600030101010101" pitchFamily="2" charset="-122"/>
                <a:cs typeface="宋体" panose="02010600030101010101" pitchFamily="2" charset="-122"/>
              </a:rPr>
              <a:t>王才</a:t>
            </a:r>
            <a:endParaRPr sz="2400">
              <a:latin typeface="宋体" panose="02010600030101010101" pitchFamily="2" charset="-122"/>
              <a:cs typeface="宋体" panose="02010600030101010101" pitchFamily="2" charset="-122"/>
            </a:endParaRPr>
          </a:p>
          <a:p>
            <a:pPr marL="12700" marR="7185025">
              <a:lnSpc>
                <a:spcPct val="150000"/>
              </a:lnSpc>
              <a:spcBef>
                <a:spcPts val="5"/>
              </a:spcBef>
            </a:pP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金狗 </a:t>
            </a: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雷大空 </a:t>
            </a:r>
            <a:r>
              <a:rPr sz="2400" b="1" spc="-10" dirty="0">
                <a:solidFill>
                  <a:srgbClr val="C00000"/>
                </a:solidFill>
                <a:latin typeface="Arial" panose="020B0604020202020204"/>
                <a:cs typeface="Arial" panose="020B0604020202020204"/>
              </a:rPr>
              <a:t>D</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韩玄子</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0240" y="2171141"/>
            <a:ext cx="8950325" cy="310197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1F2C3C"/>
                </a:solidFill>
                <a:latin typeface="宋体" panose="02010600030101010101" pitchFamily="2" charset="-122"/>
                <a:cs typeface="宋体" panose="02010600030101010101" pitchFamily="2" charset="-122"/>
              </a:rPr>
              <a:t>以小说《心灵史》讲述哲合忍耶教派发生与发展历程的作家是</a:t>
            </a:r>
            <a:r>
              <a:rPr sz="2400" dirty="0">
                <a:solidFill>
                  <a:srgbClr val="1F2C3C"/>
                </a:solidFill>
                <a:latin typeface="宋体" panose="02010600030101010101" pitchFamily="2" charset="-122"/>
                <a:cs typeface="宋体" panose="02010600030101010101" pitchFamily="2" charset="-122"/>
              </a:rPr>
              <a:t>（</a:t>
            </a:r>
            <a:r>
              <a:rPr sz="2400" spc="-56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5"/>
              </a:spcBef>
            </a:pPr>
            <a:endParaRPr sz="3500">
              <a:latin typeface="Times New Roman" panose="02020603050405020304"/>
              <a:cs typeface="Times New Roman" panose="02020603050405020304"/>
            </a:endParaRPr>
          </a:p>
          <a:p>
            <a:pPr marL="12700" marR="7710170" algn="just">
              <a:lnSpc>
                <a:spcPct val="150000"/>
              </a:lnSpc>
            </a:pPr>
            <a:r>
              <a:rPr sz="2400" spc="-5" dirty="0">
                <a:solidFill>
                  <a:srgbClr val="1F2C3C"/>
                </a:solidFill>
                <a:latin typeface="Arial" panose="020B0604020202020204"/>
                <a:cs typeface="Arial" panose="020B0604020202020204"/>
              </a:rPr>
              <a:t>A:</a:t>
            </a:r>
            <a:r>
              <a:rPr sz="2400" dirty="0">
                <a:solidFill>
                  <a:srgbClr val="1F2C3C"/>
                </a:solidFill>
                <a:latin typeface="宋体" panose="02010600030101010101" pitchFamily="2" charset="-122"/>
                <a:cs typeface="宋体" panose="02010600030101010101" pitchFamily="2" charset="-122"/>
              </a:rPr>
              <a:t>陆文夫 </a:t>
            </a: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张承志 </a:t>
            </a: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林斤澜  </a:t>
            </a:r>
            <a:r>
              <a:rPr sz="2400" spc="-5" dirty="0">
                <a:solidFill>
                  <a:srgbClr val="1F2C3C"/>
                </a:solidFill>
                <a:latin typeface="Arial" panose="020B0604020202020204"/>
                <a:cs typeface="Arial" panose="020B0604020202020204"/>
              </a:rPr>
              <a:t>D:</a:t>
            </a:r>
            <a:r>
              <a:rPr sz="2400" spc="-5" dirty="0">
                <a:solidFill>
                  <a:srgbClr val="1F2C3C"/>
                </a:solidFill>
                <a:latin typeface="宋体" panose="02010600030101010101" pitchFamily="2" charset="-122"/>
                <a:cs typeface="宋体" panose="02010600030101010101" pitchFamily="2" charset="-122"/>
              </a:rPr>
              <a:t>古华</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0240" y="2171141"/>
            <a:ext cx="8950325" cy="310197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1F2C3C"/>
                </a:solidFill>
                <a:latin typeface="宋体" panose="02010600030101010101" pitchFamily="2" charset="-122"/>
                <a:cs typeface="宋体" panose="02010600030101010101" pitchFamily="2" charset="-122"/>
              </a:rPr>
              <a:t>以小说《心灵史》讲述哲合忍耶教派发生与发展历程的作家是</a:t>
            </a:r>
            <a:r>
              <a:rPr sz="2400" dirty="0">
                <a:solidFill>
                  <a:srgbClr val="1F2C3C"/>
                </a:solidFill>
                <a:latin typeface="宋体" panose="02010600030101010101" pitchFamily="2" charset="-122"/>
                <a:cs typeface="宋体" panose="02010600030101010101" pitchFamily="2" charset="-122"/>
              </a:rPr>
              <a:t>（</a:t>
            </a:r>
            <a:r>
              <a:rPr sz="2400" spc="-56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5"/>
              </a:spcBef>
            </a:pPr>
            <a:endParaRPr sz="3500">
              <a:latin typeface="Times New Roman" panose="02020603050405020304"/>
              <a:cs typeface="Times New Roman" panose="02020603050405020304"/>
            </a:endParaRPr>
          </a:p>
          <a:p>
            <a:pPr marL="12700" marR="7688580" algn="just">
              <a:lnSpc>
                <a:spcPct val="150000"/>
              </a:lnSpc>
            </a:pPr>
            <a:r>
              <a:rPr sz="2400" spc="-5" dirty="0">
                <a:solidFill>
                  <a:srgbClr val="1F2C3C"/>
                </a:solidFill>
                <a:latin typeface="Arial" panose="020B0604020202020204"/>
                <a:cs typeface="Arial" panose="020B0604020202020204"/>
              </a:rPr>
              <a:t>A:</a:t>
            </a:r>
            <a:r>
              <a:rPr sz="2400" dirty="0">
                <a:solidFill>
                  <a:srgbClr val="1F2C3C"/>
                </a:solidFill>
                <a:latin typeface="宋体" panose="02010600030101010101" pitchFamily="2" charset="-122"/>
                <a:cs typeface="宋体" panose="02010600030101010101" pitchFamily="2" charset="-122"/>
              </a:rPr>
              <a:t>陆文夫 </a:t>
            </a:r>
            <a:r>
              <a:rPr sz="2400" b="1" spc="-10" dirty="0">
                <a:solidFill>
                  <a:srgbClr val="C00000"/>
                </a:solidFill>
                <a:latin typeface="Arial" panose="020B0604020202020204"/>
                <a:cs typeface="Arial" panose="020B0604020202020204"/>
              </a:rPr>
              <a:t>B</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张承志  </a:t>
            </a: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林斤澜 </a:t>
            </a:r>
            <a:r>
              <a:rPr sz="2400" spc="-5" dirty="0">
                <a:solidFill>
                  <a:srgbClr val="1F2C3C"/>
                </a:solidFill>
                <a:latin typeface="Arial" panose="020B0604020202020204"/>
                <a:cs typeface="Arial" panose="020B0604020202020204"/>
              </a:rPr>
              <a:t>D:</a:t>
            </a:r>
            <a:r>
              <a:rPr sz="2400" spc="-5" dirty="0">
                <a:solidFill>
                  <a:srgbClr val="1F2C3C"/>
                </a:solidFill>
                <a:latin typeface="宋体" panose="02010600030101010101" pitchFamily="2" charset="-122"/>
                <a:cs typeface="宋体" panose="02010600030101010101" pitchFamily="2" charset="-122"/>
              </a:rPr>
              <a:t>古华</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578916" y="2298560"/>
            <a:ext cx="8119109"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张种田这个带有强烈封建意识的失败“英雄”形象出</a:t>
            </a:r>
            <a:r>
              <a:rPr sz="2400" dirty="0">
                <a:solidFill>
                  <a:srgbClr val="1F2C3C"/>
                </a:solidFill>
                <a:latin typeface="宋体" panose="02010600030101010101" pitchFamily="2" charset="-122"/>
                <a:cs typeface="宋体" panose="02010600030101010101" pitchFamily="2" charset="-122"/>
              </a:rPr>
              <a:t>自</a:t>
            </a:r>
            <a:r>
              <a:rPr sz="2400" spc="-55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r>
              <a:rPr sz="2400" spc="-56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67626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《西望茅草地》  </a:t>
            </a: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《爸爸爸》</a:t>
            </a:r>
            <a:endParaRPr sz="2400">
              <a:latin typeface="宋体" panose="02010600030101010101" pitchFamily="2" charset="-122"/>
              <a:cs typeface="宋体" panose="02010600030101010101" pitchFamily="2" charset="-122"/>
            </a:endParaRPr>
          </a:p>
          <a:p>
            <a:pPr marL="12700" marR="5964555">
              <a:lnSpc>
                <a:spcPts val="4320"/>
              </a:lnSpc>
              <a:spcBef>
                <a:spcPts val="5"/>
              </a:spcBef>
            </a:pP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《女女女》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《马桥辞典》</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578916" y="2298560"/>
            <a:ext cx="8119109"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张种田这个带有强烈封建意识的失败“英雄”形象出</a:t>
            </a:r>
            <a:r>
              <a:rPr sz="2400" dirty="0">
                <a:solidFill>
                  <a:srgbClr val="1F2C3C"/>
                </a:solidFill>
                <a:latin typeface="宋体" panose="02010600030101010101" pitchFamily="2" charset="-122"/>
                <a:cs typeface="宋体" panose="02010600030101010101" pitchFamily="2" charset="-122"/>
              </a:rPr>
              <a:t>自</a:t>
            </a:r>
            <a:r>
              <a:rPr sz="2400" spc="-55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r>
              <a:rPr sz="2400" spc="-56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80"/>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《西望茅草地</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《爸爸爸》</a:t>
            </a:r>
            <a:endParaRPr sz="2400">
              <a:latin typeface="宋体" panose="02010600030101010101" pitchFamily="2" charset="-122"/>
              <a:cs typeface="宋体" panose="02010600030101010101" pitchFamily="2" charset="-122"/>
            </a:endParaRPr>
          </a:p>
          <a:p>
            <a:pPr marL="12700" marR="5964555">
              <a:lnSpc>
                <a:spcPct val="150000"/>
              </a:lnSpc>
            </a:pP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《女女女》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《马桥辞典》</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721868" y="2298560"/>
            <a:ext cx="6511290"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张承志讲述哲合忍耶教派发展历程的作品是</a:t>
            </a:r>
            <a:r>
              <a:rPr sz="2400" dirty="0">
                <a:solidFill>
                  <a:srgbClr val="1F2C3C"/>
                </a:solidFill>
                <a:latin typeface="宋体" panose="02010600030101010101" pitchFamily="2" charset="-122"/>
                <a:cs typeface="宋体" panose="02010600030101010101" pitchFamily="2" charset="-122"/>
              </a:rPr>
              <a:t>（</a:t>
            </a:r>
            <a:r>
              <a:rPr sz="2400" spc="-58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37324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宋体" panose="02010600030101010101" pitchFamily="2" charset="-122"/>
                <a:cs typeface="宋体" panose="02010600030101010101" pitchFamily="2" charset="-122"/>
              </a:rPr>
              <a:t>《黑骏马》 </a:t>
            </a:r>
            <a:r>
              <a:rPr sz="2400" spc="-5" dirty="0">
                <a:solidFill>
                  <a:srgbClr val="1F2C3C"/>
                </a:solidFill>
                <a:latin typeface="Arial" panose="020B0604020202020204"/>
                <a:cs typeface="Arial" panose="020B0604020202020204"/>
              </a:rPr>
              <a:t>B</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《北方的河》</a:t>
            </a:r>
            <a:endParaRPr sz="2400">
              <a:latin typeface="宋体" panose="02010600030101010101" pitchFamily="2" charset="-122"/>
              <a:cs typeface="宋体" panose="02010600030101010101" pitchFamily="2" charset="-122"/>
            </a:endParaRPr>
          </a:p>
          <a:p>
            <a:pPr marL="12700" marR="4661535">
              <a:lnSpc>
                <a:spcPts val="4320"/>
              </a:lnSpc>
              <a:spcBef>
                <a:spcPts val="5"/>
              </a:spcBef>
            </a:pP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《金牧场》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《心灵史》</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721868" y="2298560"/>
            <a:ext cx="6511290"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张承志讲述哲合忍耶教派发展历程的作品是</a:t>
            </a:r>
            <a:r>
              <a:rPr sz="2400" dirty="0">
                <a:solidFill>
                  <a:srgbClr val="1F2C3C"/>
                </a:solidFill>
                <a:latin typeface="宋体" panose="02010600030101010101" pitchFamily="2" charset="-122"/>
                <a:cs typeface="宋体" panose="02010600030101010101" pitchFamily="2" charset="-122"/>
              </a:rPr>
              <a:t>（</a:t>
            </a:r>
            <a:r>
              <a:rPr sz="2400" spc="-58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37324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宋体" panose="02010600030101010101" pitchFamily="2" charset="-122"/>
                <a:cs typeface="宋体" panose="02010600030101010101" pitchFamily="2" charset="-122"/>
              </a:rPr>
              <a:t>《黑骏马》 </a:t>
            </a:r>
            <a:r>
              <a:rPr sz="2400" spc="-5" dirty="0">
                <a:solidFill>
                  <a:srgbClr val="1F2C3C"/>
                </a:solidFill>
                <a:latin typeface="Arial" panose="020B0604020202020204"/>
                <a:cs typeface="Arial" panose="020B0604020202020204"/>
              </a:rPr>
              <a:t>B</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《北方的河》</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《金牧场》</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10" dirty="0">
                <a:solidFill>
                  <a:srgbClr val="C00000"/>
                </a:solidFill>
                <a:latin typeface="Arial" panose="020B0604020202020204"/>
                <a:cs typeface="Arial" panose="020B0604020202020204"/>
              </a:rPr>
              <a:t>D</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《心灵史</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a:t>
            </a:r>
            <a:r>
              <a:rPr sz="3000" b="1" spc="-10" dirty="0">
                <a:latin typeface="微软雅黑" panose="020B0503020204020204" charset="-122"/>
                <a:ea typeface="微软雅黑" panose="020B0503020204020204" charset="-122"/>
                <a:cs typeface="微软雅黑" panose="020B0503020204020204" charset="-122"/>
              </a:rPr>
              <a:t>、</a:t>
            </a:r>
            <a:r>
              <a:rPr sz="3000" b="1" spc="-5" dirty="0">
                <a:solidFill>
                  <a:srgbClr val="C00000"/>
                </a:solidFill>
                <a:latin typeface="微软雅黑" panose="020B0503020204020204" charset="-122"/>
                <a:ea typeface="微软雅黑" panose="020B0503020204020204" charset="-122"/>
                <a:cs typeface="微软雅黑" panose="020B0503020204020204" charset="-122"/>
              </a:rPr>
              <a:t>反思小说</a:t>
            </a:r>
            <a:r>
              <a:rPr sz="3000" b="1" spc="-5" dirty="0">
                <a:latin typeface="微软雅黑" panose="020B0503020204020204" charset="-122"/>
                <a:ea typeface="微软雅黑" panose="020B0503020204020204" charset="-122"/>
                <a:cs typeface="微软雅黑" panose="020B0503020204020204" charset="-122"/>
              </a:rPr>
              <a:t>、改革小说、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寻根小说、现代派小说、实验小说 新写实小说、晚生代小说、女性小说 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8" name="object 8"/>
          <p:cNvSpPr txBox="1"/>
          <p:nvPr/>
        </p:nvSpPr>
        <p:spPr>
          <a:xfrm>
            <a:off x="183591" y="218948"/>
            <a:ext cx="12903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90448" y="513079"/>
            <a:ext cx="2430780" cy="436880"/>
          </a:xfrm>
          <a:prstGeom prst="rect">
            <a:avLst/>
          </a:prstGeom>
        </p:spPr>
        <p:txBody>
          <a:bodyPr vert="horz" wrap="square" lIns="0" tIns="12700" rIns="0" bIns="0" rtlCol="0">
            <a:spAutoFit/>
          </a:bodyPr>
          <a:lstStyle/>
          <a:p>
            <a:pPr marL="12700">
              <a:lnSpc>
                <a:spcPct val="100000"/>
              </a:lnSpc>
              <a:spcBef>
                <a:spcPts val="100"/>
              </a:spcBef>
              <a:tabLst>
                <a:tab pos="1045210" algn="l"/>
              </a:tabLst>
            </a:pPr>
            <a:r>
              <a:rPr sz="2700" b="1" dirty="0">
                <a:latin typeface="微软雅黑" panose="020B0503020204020204" charset="-122"/>
                <a:cs typeface="微软雅黑" panose="020B0503020204020204" charset="-122"/>
              </a:rPr>
              <a:t>5.2.2	小说潮流</a:t>
            </a:r>
            <a:endParaRPr sz="2700">
              <a:latin typeface="微软雅黑" panose="020B0503020204020204" charset="-122"/>
              <a:cs typeface="微软雅黑" panose="020B0503020204020204" charset="-122"/>
            </a:endParaRPr>
          </a:p>
        </p:txBody>
      </p:sp>
      <p:sp>
        <p:nvSpPr>
          <p:cNvPr id="6" name="object 6"/>
          <p:cNvSpPr txBox="1"/>
          <p:nvPr/>
        </p:nvSpPr>
        <p:spPr>
          <a:xfrm>
            <a:off x="78739" y="1227531"/>
            <a:ext cx="2159000" cy="39179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（二）反思小说</a:t>
            </a:r>
            <a:endParaRPr sz="2400">
              <a:latin typeface="微软雅黑" panose="020B0503020204020204" charset="-122"/>
              <a:cs typeface="微软雅黑" panose="020B0503020204020204" charset="-122"/>
            </a:endParaRPr>
          </a:p>
        </p:txBody>
      </p:sp>
      <p:sp>
        <p:nvSpPr>
          <p:cNvPr id="7" name="object 7"/>
          <p:cNvSpPr txBox="1"/>
          <p:nvPr/>
        </p:nvSpPr>
        <p:spPr>
          <a:xfrm>
            <a:off x="78739" y="1886458"/>
            <a:ext cx="12143740" cy="3113405"/>
          </a:xfrm>
          <a:prstGeom prst="rect">
            <a:avLst/>
          </a:prstGeom>
        </p:spPr>
        <p:txBody>
          <a:bodyPr vert="horz" wrap="square" lIns="0" tIns="12700" rIns="0" bIns="0" rtlCol="0">
            <a:spAutoFit/>
          </a:bodyPr>
          <a:lstStyle/>
          <a:p>
            <a:pPr marL="12700">
              <a:lnSpc>
                <a:spcPct val="100000"/>
              </a:lnSpc>
              <a:spcBef>
                <a:spcPts val="100"/>
              </a:spcBef>
              <a:tabLst>
                <a:tab pos="9385935" algn="l"/>
              </a:tabLst>
            </a:pPr>
            <a:r>
              <a:rPr sz="2400" b="1" dirty="0">
                <a:latin typeface="微软雅黑" panose="020B0503020204020204" charset="-122"/>
                <a:ea typeface="微软雅黑" panose="020B0503020204020204" charset="-122"/>
                <a:cs typeface="微软雅黑" panose="020B0503020204020204" charset="-122"/>
              </a:rPr>
              <a:t>一、开端：</a:t>
            </a:r>
            <a:r>
              <a:rPr sz="2400" b="1" dirty="0">
                <a:solidFill>
                  <a:srgbClr val="C00000"/>
                </a:solidFill>
                <a:latin typeface="微软雅黑" panose="020B0503020204020204" charset="-122"/>
                <a:ea typeface="微软雅黑" panose="020B0503020204020204" charset="-122"/>
                <a:cs typeface="微软雅黑" panose="020B0503020204020204" charset="-122"/>
              </a:rPr>
              <a:t>茹志鹃</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短篇小说</a:t>
            </a:r>
            <a:r>
              <a:rPr sz="2400" b="1" dirty="0">
                <a:solidFill>
                  <a:srgbClr val="C00000"/>
                </a:solidFill>
                <a:latin typeface="微软雅黑" panose="020B0503020204020204" charset="-122"/>
                <a:ea typeface="微软雅黑" panose="020B0503020204020204" charset="-122"/>
                <a:cs typeface="微软雅黑" panose="020B0503020204020204" charset="-122"/>
              </a:rPr>
              <a:t>《剪辑错了的故事》（标志性作品）	</a:t>
            </a:r>
            <a:r>
              <a:rPr sz="2400" b="1" dirty="0">
                <a:latin typeface="微软雅黑" panose="020B0503020204020204" charset="-122"/>
                <a:ea typeface="微软雅黑" panose="020B0503020204020204" charset="-122"/>
                <a:cs typeface="微软雅黑" panose="020B0503020204020204" charset="-122"/>
              </a:rPr>
              <a:t>发表</a:t>
            </a:r>
            <a:r>
              <a:rPr sz="2400" b="1" spc="5" dirty="0">
                <a:latin typeface="微软雅黑" panose="020B0503020204020204" charset="-122"/>
                <a:ea typeface="微软雅黑" panose="020B0503020204020204" charset="-122"/>
                <a:cs typeface="微软雅黑" panose="020B0503020204020204" charset="-122"/>
              </a:rPr>
              <a:t>于</a:t>
            </a:r>
            <a:r>
              <a:rPr sz="2400" b="1" dirty="0">
                <a:latin typeface="微软雅黑" panose="020B0503020204020204" charset="-122"/>
                <a:ea typeface="微软雅黑" panose="020B0503020204020204" charset="-122"/>
                <a:cs typeface="微软雅黑" panose="020B0503020204020204" charset="-122"/>
              </a:rPr>
              <a:t>《人民文学》</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0"/>
              </a:spcBef>
            </a:pPr>
            <a:r>
              <a:rPr sz="2400" b="1" spc="-5" dirty="0">
                <a:latin typeface="微软雅黑" panose="020B0503020204020204" charset="-122"/>
                <a:ea typeface="微软雅黑" panose="020B0503020204020204" charset="-122"/>
                <a:cs typeface="微软雅黑" panose="020B0503020204020204" charset="-122"/>
              </a:rPr>
              <a:t>二、得名：由文革推向50年代中期，</a:t>
            </a:r>
            <a:r>
              <a:rPr sz="2400" b="1" dirty="0">
                <a:latin typeface="微软雅黑" panose="020B0503020204020204" charset="-122"/>
                <a:ea typeface="微软雅黑" panose="020B0503020204020204" charset="-122"/>
                <a:cs typeface="微软雅黑" panose="020B0503020204020204" charset="-122"/>
              </a:rPr>
              <a:t>对</a:t>
            </a:r>
            <a:r>
              <a:rPr sz="2400" b="1" spc="-5" dirty="0">
                <a:latin typeface="微软雅黑" panose="020B0503020204020204" charset="-122"/>
                <a:ea typeface="微软雅黑" panose="020B0503020204020204" charset="-122"/>
                <a:cs typeface="微软雅黑" panose="020B0503020204020204" charset="-122"/>
              </a:rPr>
              <a:t>“极左”路线进行批判和反思</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10"/>
              </a:spcBef>
            </a:pPr>
            <a:r>
              <a:rPr sz="2400" b="1" dirty="0">
                <a:latin typeface="微软雅黑" panose="020B0503020204020204" charset="-122"/>
                <a:ea typeface="微软雅黑" panose="020B0503020204020204" charset="-122"/>
                <a:cs typeface="微软雅黑" panose="020B0503020204020204" charset="-122"/>
              </a:rPr>
              <a:t>三、代表作品：</a:t>
            </a:r>
            <a:endParaRPr sz="2400" b="1">
              <a:latin typeface="微软雅黑" panose="020B0503020204020204" charset="-122"/>
              <a:ea typeface="微软雅黑" panose="020B0503020204020204" charset="-122"/>
              <a:cs typeface="微软雅黑" panose="020B0503020204020204" charset="-122"/>
            </a:endParaRPr>
          </a:p>
          <a:p>
            <a:pPr marL="12700" marR="1757045">
              <a:lnSpc>
                <a:spcPts val="5190"/>
              </a:lnSpc>
              <a:spcBef>
                <a:spcPts val="550"/>
              </a:spcBef>
            </a:pPr>
            <a:r>
              <a:rPr sz="2400" b="1" dirty="0">
                <a:latin typeface="微软雅黑" panose="020B0503020204020204" charset="-122"/>
                <a:ea typeface="微软雅黑" panose="020B0503020204020204" charset="-122"/>
                <a:cs typeface="微软雅黑" panose="020B0503020204020204" charset="-122"/>
              </a:rPr>
              <a:t>鲁彦周《天云山传奇》、刘真《黑旗》、高晓声《李顺大造屋》（代表作）、 古华《芙蓉镇》、张弦《被爱情遗忘的角落》、叶文玲《心香》</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896631" y="79894"/>
            <a:ext cx="2246825" cy="1264495"/>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2615945" y="1117853"/>
            <a:ext cx="935990" cy="502920"/>
          </a:xfrm>
          <a:custGeom>
            <a:avLst/>
            <a:gdLst/>
            <a:ahLst/>
            <a:cxnLst/>
            <a:rect l="l" t="t" r="r" b="b"/>
            <a:pathLst>
              <a:path w="935989" h="502919">
                <a:moveTo>
                  <a:pt x="684276" y="0"/>
                </a:moveTo>
                <a:lnTo>
                  <a:pt x="0" y="0"/>
                </a:lnTo>
                <a:lnTo>
                  <a:pt x="0" y="502920"/>
                </a:lnTo>
                <a:lnTo>
                  <a:pt x="684276" y="502920"/>
                </a:lnTo>
                <a:lnTo>
                  <a:pt x="935736" y="251460"/>
                </a:lnTo>
                <a:lnTo>
                  <a:pt x="684276" y="0"/>
                </a:lnTo>
                <a:close/>
              </a:path>
            </a:pathLst>
          </a:custGeom>
          <a:solidFill>
            <a:srgbClr val="00AF50"/>
          </a:solidFill>
        </p:spPr>
        <p:txBody>
          <a:bodyPr wrap="square" lIns="0" tIns="0" rIns="0" bIns="0" rtlCol="0"/>
          <a:lstStyle/>
          <a:p/>
        </p:txBody>
      </p:sp>
      <p:sp>
        <p:nvSpPr>
          <p:cNvPr id="10" name="object 10"/>
          <p:cNvSpPr/>
          <p:nvPr/>
        </p:nvSpPr>
        <p:spPr>
          <a:xfrm>
            <a:off x="2615945" y="1117853"/>
            <a:ext cx="935990" cy="502920"/>
          </a:xfrm>
          <a:custGeom>
            <a:avLst/>
            <a:gdLst/>
            <a:ahLst/>
            <a:cxnLst/>
            <a:rect l="l" t="t" r="r" b="b"/>
            <a:pathLst>
              <a:path w="935989" h="502919">
                <a:moveTo>
                  <a:pt x="0" y="0"/>
                </a:moveTo>
                <a:lnTo>
                  <a:pt x="684276" y="0"/>
                </a:lnTo>
                <a:lnTo>
                  <a:pt x="935736" y="251460"/>
                </a:lnTo>
                <a:lnTo>
                  <a:pt x="684276" y="502920"/>
                </a:lnTo>
                <a:lnTo>
                  <a:pt x="0" y="502920"/>
                </a:lnTo>
                <a:lnTo>
                  <a:pt x="0" y="0"/>
                </a:lnTo>
                <a:close/>
              </a:path>
            </a:pathLst>
          </a:custGeom>
          <a:ln w="28956">
            <a:solidFill>
              <a:srgbClr val="00AF50"/>
            </a:solidFill>
          </a:ln>
        </p:spPr>
        <p:txBody>
          <a:bodyPr wrap="square" lIns="0" tIns="0" rIns="0" bIns="0" rtlCol="0"/>
          <a:lstStyle/>
          <a:p/>
        </p:txBody>
      </p:sp>
      <p:sp>
        <p:nvSpPr>
          <p:cNvPr id="11" name="object 11"/>
          <p:cNvSpPr txBox="1"/>
          <p:nvPr/>
        </p:nvSpPr>
        <p:spPr>
          <a:xfrm>
            <a:off x="2854198" y="1160729"/>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2" name="object 12"/>
          <p:cNvSpPr txBox="1"/>
          <p:nvPr/>
        </p:nvSpPr>
        <p:spPr>
          <a:xfrm>
            <a:off x="183591" y="218948"/>
            <a:ext cx="12903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90448" y="513079"/>
            <a:ext cx="2430780" cy="436880"/>
          </a:xfrm>
          <a:prstGeom prst="rect">
            <a:avLst/>
          </a:prstGeom>
        </p:spPr>
        <p:txBody>
          <a:bodyPr vert="horz" wrap="square" lIns="0" tIns="12700" rIns="0" bIns="0" rtlCol="0">
            <a:spAutoFit/>
          </a:bodyPr>
          <a:lstStyle/>
          <a:p>
            <a:pPr marL="12700">
              <a:lnSpc>
                <a:spcPct val="100000"/>
              </a:lnSpc>
              <a:spcBef>
                <a:spcPts val="100"/>
              </a:spcBef>
              <a:tabLst>
                <a:tab pos="1045210" algn="l"/>
              </a:tabLst>
            </a:pPr>
            <a:r>
              <a:rPr sz="2700" b="1" dirty="0">
                <a:latin typeface="微软雅黑" panose="020B0503020204020204" charset="-122"/>
                <a:cs typeface="微软雅黑" panose="020B0503020204020204" charset="-122"/>
              </a:rPr>
              <a:t>5.2.2	小说潮流</a:t>
            </a:r>
            <a:endParaRPr sz="2700">
              <a:latin typeface="微软雅黑" panose="020B0503020204020204" charset="-122"/>
              <a:cs typeface="微软雅黑" panose="020B0503020204020204" charset="-122"/>
            </a:endParaRPr>
          </a:p>
        </p:txBody>
      </p:sp>
      <p:sp>
        <p:nvSpPr>
          <p:cNvPr id="6" name="object 6"/>
          <p:cNvSpPr/>
          <p:nvPr/>
        </p:nvSpPr>
        <p:spPr>
          <a:xfrm>
            <a:off x="9896631" y="79894"/>
            <a:ext cx="2246825" cy="1264495"/>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4313682" y="1856994"/>
            <a:ext cx="937260" cy="502920"/>
          </a:xfrm>
          <a:custGeom>
            <a:avLst/>
            <a:gdLst/>
            <a:ahLst/>
            <a:cxnLst/>
            <a:rect l="l" t="t" r="r" b="b"/>
            <a:pathLst>
              <a:path w="937260" h="502919">
                <a:moveTo>
                  <a:pt x="685800" y="0"/>
                </a:moveTo>
                <a:lnTo>
                  <a:pt x="0" y="0"/>
                </a:lnTo>
                <a:lnTo>
                  <a:pt x="0" y="502919"/>
                </a:lnTo>
                <a:lnTo>
                  <a:pt x="685800" y="502919"/>
                </a:lnTo>
                <a:lnTo>
                  <a:pt x="937259" y="251459"/>
                </a:lnTo>
                <a:lnTo>
                  <a:pt x="685800" y="0"/>
                </a:lnTo>
                <a:close/>
              </a:path>
            </a:pathLst>
          </a:custGeom>
          <a:solidFill>
            <a:srgbClr val="006FC0"/>
          </a:solidFill>
        </p:spPr>
        <p:txBody>
          <a:bodyPr wrap="square" lIns="0" tIns="0" rIns="0" bIns="0" rtlCol="0"/>
          <a:lstStyle/>
          <a:p/>
        </p:txBody>
      </p:sp>
      <p:sp>
        <p:nvSpPr>
          <p:cNvPr id="8" name="object 8"/>
          <p:cNvSpPr/>
          <p:nvPr/>
        </p:nvSpPr>
        <p:spPr>
          <a:xfrm>
            <a:off x="4313682" y="1856994"/>
            <a:ext cx="937260" cy="502920"/>
          </a:xfrm>
          <a:custGeom>
            <a:avLst/>
            <a:gdLst/>
            <a:ahLst/>
            <a:cxnLst/>
            <a:rect l="l" t="t" r="r" b="b"/>
            <a:pathLst>
              <a:path w="937260" h="502919">
                <a:moveTo>
                  <a:pt x="0" y="0"/>
                </a:moveTo>
                <a:lnTo>
                  <a:pt x="685800" y="0"/>
                </a:lnTo>
                <a:lnTo>
                  <a:pt x="937259" y="251459"/>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9" name="object 9"/>
          <p:cNvSpPr txBox="1"/>
          <p:nvPr/>
        </p:nvSpPr>
        <p:spPr>
          <a:xfrm>
            <a:off x="53339" y="1227531"/>
            <a:ext cx="11765280" cy="4334510"/>
          </a:xfrm>
          <a:prstGeom prst="rect">
            <a:avLst/>
          </a:prstGeom>
        </p:spPr>
        <p:txBody>
          <a:bodyPr vert="horz" wrap="square" lIns="0" tIns="12700" rIns="0" bIns="0" rtlCol="0">
            <a:spAutoFit/>
          </a:bodyPr>
          <a:lstStyle/>
          <a:p>
            <a:pPr marL="381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（二）反思小说</a:t>
            </a:r>
            <a:endParaRPr sz="2400" b="1">
              <a:latin typeface="微软雅黑" panose="020B0503020204020204" charset="-122"/>
              <a:ea typeface="微软雅黑" panose="020B0503020204020204" charset="-122"/>
              <a:cs typeface="微软雅黑" panose="020B0503020204020204" charset="-122"/>
            </a:endParaRPr>
          </a:p>
          <a:p>
            <a:pPr marL="38100">
              <a:lnSpc>
                <a:spcPct val="100000"/>
              </a:lnSpc>
              <a:spcBef>
                <a:spcPts val="2580"/>
              </a:spcBef>
              <a:tabLst>
                <a:tab pos="4511675" algn="l"/>
              </a:tabLst>
            </a:pPr>
            <a:r>
              <a:rPr sz="2400" b="1" dirty="0">
                <a:latin typeface="微软雅黑" panose="020B0503020204020204" charset="-122"/>
                <a:ea typeface="微软雅黑" panose="020B0503020204020204" charset="-122"/>
                <a:cs typeface="微软雅黑" panose="020B0503020204020204" charset="-122"/>
              </a:rPr>
              <a:t>四、名词解释</a:t>
            </a:r>
            <a:r>
              <a:rPr sz="2800" b="1" spc="-5" dirty="0">
                <a:solidFill>
                  <a:srgbClr val="C00000"/>
                </a:solidFill>
                <a:latin typeface="微软雅黑" panose="020B0503020204020204" charset="-122"/>
                <a:ea typeface="微软雅黑" panose="020B0503020204020204" charset="-122"/>
                <a:cs typeface="微软雅黑" panose="020B0503020204020204" charset="-122"/>
              </a:rPr>
              <a:t>“反思小说”</a:t>
            </a:r>
            <a:r>
              <a:rPr sz="2400" b="1" spc="-5" dirty="0">
                <a:latin typeface="微软雅黑" panose="020B0503020204020204" charset="-122"/>
                <a:ea typeface="微软雅黑" panose="020B0503020204020204" charset="-122"/>
                <a:cs typeface="微软雅黑" panose="020B0503020204020204" charset="-122"/>
              </a:rPr>
              <a:t>：	</a:t>
            </a:r>
            <a:r>
              <a:rPr sz="3600" b="1" baseline="13000" dirty="0">
                <a:solidFill>
                  <a:srgbClr val="FFFFFF"/>
                </a:solidFill>
                <a:latin typeface="微软雅黑" panose="020B0503020204020204" charset="-122"/>
                <a:ea typeface="微软雅黑" panose="020B0503020204020204" charset="-122"/>
                <a:cs typeface="微软雅黑" panose="020B0503020204020204" charset="-122"/>
              </a:rPr>
              <a:t>主</a:t>
            </a:r>
            <a:endParaRPr sz="3600" b="1" baseline="13000">
              <a:latin typeface="微软雅黑" panose="020B0503020204020204" charset="-122"/>
              <a:ea typeface="微软雅黑" panose="020B0503020204020204" charset="-122"/>
              <a:cs typeface="微软雅黑" panose="020B0503020204020204" charset="-122"/>
            </a:endParaRPr>
          </a:p>
          <a:p>
            <a:pPr marL="793115" indent="-484505">
              <a:lnSpc>
                <a:spcPct val="100000"/>
              </a:lnSpc>
              <a:spcBef>
                <a:spcPts val="2415"/>
              </a:spcBef>
              <a:buSzPct val="96000"/>
              <a:buAutoNum type="arabicPlain"/>
              <a:tabLst>
                <a:tab pos="793750" algn="l"/>
              </a:tabLst>
            </a:pPr>
            <a:r>
              <a:rPr sz="2400" b="1" spc="-5" dirty="0">
                <a:latin typeface="微软雅黑" panose="020B0503020204020204" charset="-122"/>
                <a:ea typeface="微软雅黑" panose="020B0503020204020204" charset="-122"/>
                <a:cs typeface="微软雅黑" panose="020B0503020204020204" charset="-122"/>
              </a:rPr>
              <a:t>出现于</a:t>
            </a:r>
            <a:r>
              <a:rPr sz="2400" b="1" spc="-5" dirty="0">
                <a:solidFill>
                  <a:srgbClr val="C00000"/>
                </a:solidFill>
                <a:latin typeface="微软雅黑" panose="020B0503020204020204" charset="-122"/>
                <a:ea typeface="微软雅黑" panose="020B0503020204020204" charset="-122"/>
                <a:cs typeface="微软雅黑" panose="020B0503020204020204" charset="-122"/>
              </a:rPr>
              <a:t>七十年代末、八十年代</a:t>
            </a:r>
            <a:r>
              <a:rPr sz="2400" b="1" dirty="0">
                <a:solidFill>
                  <a:srgbClr val="C00000"/>
                </a:solidFill>
                <a:latin typeface="微软雅黑" panose="020B0503020204020204" charset="-122"/>
                <a:ea typeface="微软雅黑" panose="020B0503020204020204" charset="-122"/>
                <a:cs typeface="微软雅黑" panose="020B0503020204020204" charset="-122"/>
              </a:rPr>
              <a:t>初</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793115" indent="-483870">
              <a:lnSpc>
                <a:spcPct val="100000"/>
              </a:lnSpc>
              <a:spcBef>
                <a:spcPts val="2305"/>
              </a:spcBef>
              <a:buSzPct val="96000"/>
              <a:buAutoNum type="arabicPlain"/>
              <a:tabLst>
                <a:tab pos="793115" algn="l"/>
              </a:tabLst>
            </a:pPr>
            <a:r>
              <a:rPr sz="2400" b="1" dirty="0">
                <a:latin typeface="微软雅黑" panose="020B0503020204020204" charset="-122"/>
                <a:ea typeface="微软雅黑" panose="020B0503020204020204" charset="-122"/>
                <a:cs typeface="微软雅黑" panose="020B0503020204020204" charset="-122"/>
              </a:rPr>
              <a:t>代表作品有</a:t>
            </a:r>
            <a:r>
              <a:rPr sz="2400" b="1" dirty="0">
                <a:solidFill>
                  <a:srgbClr val="C00000"/>
                </a:solidFill>
                <a:latin typeface="微软雅黑" panose="020B0503020204020204" charset="-122"/>
                <a:ea typeface="微软雅黑" panose="020B0503020204020204" charset="-122"/>
                <a:cs typeface="微软雅黑" panose="020B0503020204020204" charset="-122"/>
              </a:rPr>
              <a:t>茹志鹃的《剪辑错了的故事》、高晓声的《李顺大造屋</a:t>
            </a:r>
            <a:r>
              <a:rPr sz="2400" b="1" spc="5"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、鲁彦周的</a:t>
            </a:r>
            <a:endParaRPr sz="2400" b="1">
              <a:latin typeface="微软雅黑" panose="020B0503020204020204" charset="-122"/>
              <a:ea typeface="微软雅黑" panose="020B0503020204020204" charset="-122"/>
              <a:cs typeface="微软雅黑" panose="020B0503020204020204" charset="-122"/>
            </a:endParaRPr>
          </a:p>
          <a:p>
            <a:pPr marL="38100">
              <a:lnSpc>
                <a:spcPct val="100000"/>
              </a:lnSpc>
              <a:spcBef>
                <a:spcPts val="1730"/>
              </a:spcBef>
            </a:pPr>
            <a:r>
              <a:rPr sz="2400" b="1" spc="-5" dirty="0">
                <a:latin typeface="微软雅黑" panose="020B0503020204020204" charset="-122"/>
                <a:ea typeface="微软雅黑" panose="020B0503020204020204" charset="-122"/>
                <a:cs typeface="微软雅黑" panose="020B0503020204020204" charset="-122"/>
              </a:rPr>
              <a:t>《天云山传奇》等</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38100" marR="30480" indent="271145">
              <a:lnSpc>
                <a:spcPct val="160000"/>
              </a:lnSpc>
              <a:spcBef>
                <a:spcPts val="580"/>
              </a:spcBef>
              <a:buSzPct val="96000"/>
              <a:buAutoNum type="arabicPlain" startAt="3"/>
              <a:tabLst>
                <a:tab pos="793115" algn="l"/>
              </a:tabLst>
            </a:pPr>
            <a:r>
              <a:rPr sz="2400" b="1" dirty="0">
                <a:latin typeface="微软雅黑" panose="020B0503020204020204" charset="-122"/>
                <a:ea typeface="微软雅黑" panose="020B0503020204020204" charset="-122"/>
                <a:cs typeface="微软雅黑" panose="020B0503020204020204" charset="-122"/>
              </a:rPr>
              <a:t>对解放以来特别是</a:t>
            </a:r>
            <a:r>
              <a:rPr sz="2400" b="1" dirty="0">
                <a:solidFill>
                  <a:srgbClr val="C00000"/>
                </a:solidFill>
                <a:latin typeface="微软雅黑" panose="020B0503020204020204" charset="-122"/>
                <a:ea typeface="微软雅黑" panose="020B0503020204020204" charset="-122"/>
                <a:cs typeface="微软雅黑" panose="020B0503020204020204" charset="-122"/>
              </a:rPr>
              <a:t>五十年代中期以来</a:t>
            </a:r>
            <a:r>
              <a:rPr sz="2400" b="1" dirty="0">
                <a:latin typeface="微软雅黑" panose="020B0503020204020204" charset="-122"/>
                <a:ea typeface="微软雅黑" panose="020B0503020204020204" charset="-122"/>
                <a:cs typeface="微软雅黑" panose="020B0503020204020204" charset="-122"/>
              </a:rPr>
              <a:t>的</a:t>
            </a:r>
            <a:r>
              <a:rPr sz="2400" b="1" dirty="0">
                <a:solidFill>
                  <a:srgbClr val="C00000"/>
                </a:solidFill>
                <a:latin typeface="微软雅黑" panose="020B0503020204020204" charset="-122"/>
                <a:ea typeface="微软雅黑" panose="020B0503020204020204" charset="-122"/>
                <a:cs typeface="微软雅黑" panose="020B0503020204020204" charset="-122"/>
              </a:rPr>
              <a:t>极</a:t>
            </a:r>
            <a:r>
              <a:rPr sz="2400" b="1" spc="-5"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左</a:t>
            </a:r>
            <a:r>
              <a:rPr sz="2400" b="1" spc="-5"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路线</a:t>
            </a:r>
            <a:r>
              <a:rPr sz="2400" b="1" dirty="0">
                <a:latin typeface="微软雅黑" panose="020B0503020204020204" charset="-122"/>
                <a:ea typeface="微软雅黑" panose="020B0503020204020204" charset="-122"/>
                <a:cs typeface="微软雅黑" panose="020B0503020204020204" charset="-122"/>
              </a:rPr>
              <a:t>进行了深刻的</a:t>
            </a:r>
            <a:r>
              <a:rPr sz="2400" b="1" dirty="0">
                <a:solidFill>
                  <a:srgbClr val="C00000"/>
                </a:solidFill>
                <a:latin typeface="微软雅黑" panose="020B0503020204020204" charset="-122"/>
                <a:ea typeface="微软雅黑" panose="020B0503020204020204" charset="-122"/>
                <a:cs typeface="微软雅黑" panose="020B0503020204020204" charset="-122"/>
              </a:rPr>
              <a:t>批判与反思</a:t>
            </a:r>
            <a:r>
              <a:rPr sz="2400" b="1" dirty="0">
                <a:latin typeface="微软雅黑" panose="020B0503020204020204" charset="-122"/>
                <a:ea typeface="微软雅黑" panose="020B0503020204020204" charset="-122"/>
                <a:cs typeface="微软雅黑" panose="020B0503020204020204" charset="-122"/>
              </a:rPr>
              <a:t>，带有 较强的</a:t>
            </a:r>
            <a:r>
              <a:rPr sz="2400" b="1" dirty="0">
                <a:solidFill>
                  <a:srgbClr val="C00000"/>
                </a:solidFill>
                <a:latin typeface="微软雅黑" panose="020B0503020204020204" charset="-122"/>
                <a:ea typeface="微软雅黑" panose="020B0503020204020204" charset="-122"/>
                <a:cs typeface="微软雅黑" panose="020B0503020204020204" charset="-122"/>
              </a:rPr>
              <a:t>理性色彩和悲剧意</a:t>
            </a:r>
            <a:r>
              <a:rPr sz="2400" b="1" spc="5" dirty="0">
                <a:solidFill>
                  <a:srgbClr val="C00000"/>
                </a:solidFill>
                <a:latin typeface="微软雅黑" panose="020B0503020204020204" charset="-122"/>
                <a:ea typeface="微软雅黑" panose="020B0503020204020204" charset="-122"/>
                <a:cs typeface="微软雅黑" panose="020B0503020204020204" charset="-122"/>
              </a:rPr>
              <a:t>味</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0" name="object 10"/>
          <p:cNvSpPr txBox="1"/>
          <p:nvPr/>
        </p:nvSpPr>
        <p:spPr>
          <a:xfrm>
            <a:off x="183591" y="218948"/>
            <a:ext cx="12903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a:t>
            </a:r>
            <a:r>
              <a:rPr sz="3000" b="1" spc="-20" dirty="0">
                <a:latin typeface="微软雅黑" panose="020B0503020204020204" charset="-122"/>
                <a:ea typeface="微软雅黑" panose="020B0503020204020204" charset="-122"/>
                <a:cs typeface="微软雅黑" panose="020B0503020204020204" charset="-122"/>
              </a:rPr>
              <a:t>、</a:t>
            </a:r>
            <a:r>
              <a:rPr sz="3000" b="1" spc="-5" dirty="0">
                <a:solidFill>
                  <a:srgbClr val="C00000"/>
                </a:solidFill>
                <a:latin typeface="微软雅黑" panose="020B0503020204020204" charset="-122"/>
                <a:ea typeface="微软雅黑" panose="020B0503020204020204" charset="-122"/>
                <a:cs typeface="微软雅黑" panose="020B0503020204020204" charset="-122"/>
              </a:rPr>
              <a:t>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寻根小说、现代派小说、实验小说 新写实小说、晚生代小说、女性小说 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278688" y="807465"/>
            <a:ext cx="2073910" cy="376555"/>
          </a:xfrm>
          <a:prstGeom prst="rect">
            <a:avLst/>
          </a:prstGeom>
        </p:spPr>
        <p:txBody>
          <a:bodyPr vert="horz" wrap="square" lIns="0" tIns="13335" rIns="0" bIns="0" rtlCol="0">
            <a:spAutoFit/>
          </a:bodyPr>
          <a:lstStyle/>
          <a:p>
            <a:pPr marL="12700">
              <a:lnSpc>
                <a:spcPct val="100000"/>
              </a:lnSpc>
              <a:spcBef>
                <a:spcPts val="105"/>
              </a:spcBef>
            </a:pPr>
            <a:r>
              <a:rPr sz="2300" b="1" dirty="0">
                <a:latin typeface="微软雅黑" panose="020B0503020204020204" charset="-122"/>
                <a:cs typeface="微软雅黑" panose="020B0503020204020204" charset="-122"/>
              </a:rPr>
              <a:t>（三）改革小说</a:t>
            </a:r>
            <a:endParaRPr sz="23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278688" y="1566798"/>
            <a:ext cx="6781165" cy="381635"/>
          </a:xfrm>
          <a:prstGeom prst="rect">
            <a:avLst/>
          </a:prstGeom>
        </p:spPr>
        <p:txBody>
          <a:bodyPr vert="horz" wrap="square" lIns="0" tIns="12700" rIns="0" bIns="0" rtlCol="0">
            <a:spAutoFit/>
          </a:bodyPr>
          <a:lstStyle/>
          <a:p>
            <a:pPr marL="12700">
              <a:lnSpc>
                <a:spcPct val="100000"/>
              </a:lnSpc>
              <a:spcBef>
                <a:spcPts val="100"/>
              </a:spcBef>
            </a:pPr>
            <a:r>
              <a:rPr b="1" dirty="0">
                <a:ea typeface="微软雅黑" panose="020B0503020204020204" charset="-122"/>
              </a:rPr>
              <a:t>一、兴起：</a:t>
            </a:r>
            <a:r>
              <a:rPr b="1" dirty="0">
                <a:solidFill>
                  <a:srgbClr val="C00000"/>
                </a:solidFill>
                <a:ea typeface="微软雅黑" panose="020B0503020204020204" charset="-122"/>
              </a:rPr>
              <a:t>蒋子龙—</a:t>
            </a:r>
            <a:r>
              <a:rPr b="1" spc="-5" dirty="0">
                <a:ea typeface="微软雅黑" panose="020B0503020204020204" charset="-122"/>
              </a:rPr>
              <a:t>—</a:t>
            </a:r>
            <a:r>
              <a:rPr b="1" dirty="0">
                <a:ea typeface="微软雅黑" panose="020B0503020204020204" charset="-122"/>
              </a:rPr>
              <a:t>短篇小说</a:t>
            </a:r>
            <a:r>
              <a:rPr b="1" dirty="0">
                <a:solidFill>
                  <a:srgbClr val="C00000"/>
                </a:solidFill>
                <a:ea typeface="微软雅黑" panose="020B0503020204020204" charset="-122"/>
              </a:rPr>
              <a:t>《乔厂长上任记》</a:t>
            </a:r>
            <a:endParaRPr b="1" dirty="0">
              <a:solidFill>
                <a:srgbClr val="C00000"/>
              </a:solidFill>
              <a:ea typeface="微软雅黑" panose="020B0503020204020204" charset="-122"/>
            </a:endParaRPr>
          </a:p>
        </p:txBody>
      </p:sp>
      <p:sp>
        <p:nvSpPr>
          <p:cNvPr id="7" name="object 7"/>
          <p:cNvSpPr txBox="1"/>
          <p:nvPr/>
        </p:nvSpPr>
        <p:spPr>
          <a:xfrm>
            <a:off x="278688" y="2371166"/>
            <a:ext cx="11304905" cy="27660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二</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得名：反映各领域改革进程，极其引起的社会变革、价值冲突、心理震荡</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30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latin typeface="微软雅黑" panose="020B0503020204020204" charset="-122"/>
                <a:ea typeface="微软雅黑" panose="020B0503020204020204" charset="-122"/>
                <a:cs typeface="微软雅黑" panose="020B0503020204020204" charset="-122"/>
              </a:rPr>
              <a:t>三、相关作品：</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200000"/>
              </a:lnSpc>
              <a:spcBef>
                <a:spcPts val="580"/>
              </a:spcBef>
            </a:pPr>
            <a:r>
              <a:rPr sz="2400" b="1" dirty="0">
                <a:latin typeface="微软雅黑" panose="020B0503020204020204" charset="-122"/>
                <a:ea typeface="微软雅黑" panose="020B0503020204020204" charset="-122"/>
                <a:cs typeface="微软雅黑" panose="020B0503020204020204" charset="-122"/>
              </a:rPr>
              <a:t>张锲《改革者》、柯云路《三千万》《新星》、张洁《承重的翅膀》、王润滋《鲁班 的子孙》、贾平凹《浮</a:t>
            </a:r>
            <a:r>
              <a:rPr sz="2400" b="1" spc="-5" dirty="0">
                <a:latin typeface="微软雅黑" panose="020B0503020204020204" charset="-122"/>
                <a:ea typeface="微软雅黑" panose="020B0503020204020204" charset="-122"/>
                <a:cs typeface="微软雅黑" panose="020B0503020204020204" charset="-122"/>
              </a:rPr>
              <a:t>躁</a:t>
            </a:r>
            <a:r>
              <a:rPr sz="2400" b="1" dirty="0">
                <a:latin typeface="微软雅黑" panose="020B0503020204020204" charset="-122"/>
                <a:ea typeface="微软雅黑" panose="020B0503020204020204" charset="-122"/>
                <a:cs typeface="微软雅黑" panose="020B0503020204020204" charset="-122"/>
              </a:rPr>
              <a:t>》、路遥《平凡的世界》</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7401306" y="1634489"/>
            <a:ext cx="937260" cy="502920"/>
          </a:xfrm>
          <a:custGeom>
            <a:avLst/>
            <a:gdLst/>
            <a:ahLst/>
            <a:cxnLst/>
            <a:rect l="l" t="t" r="r" b="b"/>
            <a:pathLst>
              <a:path w="937259" h="502919">
                <a:moveTo>
                  <a:pt x="685800" y="0"/>
                </a:moveTo>
                <a:lnTo>
                  <a:pt x="0" y="0"/>
                </a:lnTo>
                <a:lnTo>
                  <a:pt x="0" y="502920"/>
                </a:lnTo>
                <a:lnTo>
                  <a:pt x="685800" y="502920"/>
                </a:lnTo>
                <a:lnTo>
                  <a:pt x="937260" y="251460"/>
                </a:lnTo>
                <a:lnTo>
                  <a:pt x="685800" y="0"/>
                </a:lnTo>
                <a:close/>
              </a:path>
            </a:pathLst>
          </a:custGeom>
          <a:solidFill>
            <a:srgbClr val="00AF50"/>
          </a:solidFill>
        </p:spPr>
        <p:txBody>
          <a:bodyPr wrap="square" lIns="0" tIns="0" rIns="0" bIns="0" rtlCol="0"/>
          <a:lstStyle/>
          <a:p/>
        </p:txBody>
      </p:sp>
      <p:sp>
        <p:nvSpPr>
          <p:cNvPr id="10" name="object 10"/>
          <p:cNvSpPr/>
          <p:nvPr/>
        </p:nvSpPr>
        <p:spPr>
          <a:xfrm>
            <a:off x="7401306" y="1634489"/>
            <a:ext cx="937260" cy="502920"/>
          </a:xfrm>
          <a:custGeom>
            <a:avLst/>
            <a:gdLst/>
            <a:ahLst/>
            <a:cxnLst/>
            <a:rect l="l" t="t" r="r" b="b"/>
            <a:pathLst>
              <a:path w="937259" h="502919">
                <a:moveTo>
                  <a:pt x="0" y="0"/>
                </a:moveTo>
                <a:lnTo>
                  <a:pt x="685800" y="0"/>
                </a:lnTo>
                <a:lnTo>
                  <a:pt x="937260" y="251460"/>
                </a:lnTo>
                <a:lnTo>
                  <a:pt x="685800" y="502920"/>
                </a:lnTo>
                <a:lnTo>
                  <a:pt x="0" y="502920"/>
                </a:lnTo>
                <a:lnTo>
                  <a:pt x="0" y="0"/>
                </a:lnTo>
                <a:close/>
              </a:path>
            </a:pathLst>
          </a:custGeom>
          <a:ln w="28956">
            <a:solidFill>
              <a:srgbClr val="00AF50"/>
            </a:solidFill>
          </a:ln>
        </p:spPr>
        <p:txBody>
          <a:bodyPr wrap="square" lIns="0" tIns="0" rIns="0" bIns="0" rtlCol="0"/>
          <a:lstStyle/>
          <a:p/>
        </p:txBody>
      </p:sp>
      <p:sp>
        <p:nvSpPr>
          <p:cNvPr id="11" name="object 11"/>
          <p:cNvSpPr txBox="1"/>
          <p:nvPr/>
        </p:nvSpPr>
        <p:spPr>
          <a:xfrm>
            <a:off x="7641081" y="1677111"/>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03428" y="811783"/>
            <a:ext cx="2073910" cy="376555"/>
          </a:xfrm>
          <a:prstGeom prst="rect">
            <a:avLst/>
          </a:prstGeom>
        </p:spPr>
        <p:txBody>
          <a:bodyPr vert="horz" wrap="square" lIns="0" tIns="13335" rIns="0" bIns="0" rtlCol="0">
            <a:spAutoFit/>
          </a:bodyPr>
          <a:lstStyle/>
          <a:p>
            <a:pPr marL="12700">
              <a:lnSpc>
                <a:spcPct val="100000"/>
              </a:lnSpc>
              <a:spcBef>
                <a:spcPts val="105"/>
              </a:spcBef>
            </a:pPr>
            <a:r>
              <a:rPr sz="2300" b="1" dirty="0">
                <a:latin typeface="微软雅黑" panose="020B0503020204020204" charset="-122"/>
                <a:cs typeface="微软雅黑" panose="020B0503020204020204" charset="-122"/>
              </a:rPr>
              <a:t>（三）改革小说</a:t>
            </a:r>
            <a:endParaRPr sz="23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103428" y="1623771"/>
            <a:ext cx="4641850"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微软雅黑" panose="020B0503020204020204" charset="-122"/>
                <a:cs typeface="微软雅黑" panose="020B0503020204020204" charset="-122"/>
              </a:rPr>
              <a:t>四、名词解释“改革小说”：</a:t>
            </a:r>
            <a:endParaRPr sz="2800">
              <a:latin typeface="微软雅黑" panose="020B0503020204020204" charset="-122"/>
              <a:cs typeface="微软雅黑" panose="020B0503020204020204" charset="-122"/>
            </a:endParaRPr>
          </a:p>
        </p:txBody>
      </p:sp>
      <p:sp>
        <p:nvSpPr>
          <p:cNvPr id="7" name="object 7"/>
          <p:cNvSpPr txBox="1"/>
          <p:nvPr/>
        </p:nvSpPr>
        <p:spPr>
          <a:xfrm>
            <a:off x="284784" y="2372614"/>
            <a:ext cx="11927840" cy="1637665"/>
          </a:xfrm>
          <a:prstGeom prst="rect">
            <a:avLst/>
          </a:prstGeom>
        </p:spPr>
        <p:txBody>
          <a:bodyPr vert="horz" wrap="square" lIns="0" tIns="12700" rIns="0" bIns="0" rtlCol="0">
            <a:spAutoFit/>
          </a:bodyPr>
          <a:lstStyle/>
          <a:p>
            <a:pPr marL="13970">
              <a:lnSpc>
                <a:spcPct val="100000"/>
              </a:lnSpc>
              <a:spcBef>
                <a:spcPts val="100"/>
              </a:spcBef>
            </a:pPr>
            <a:r>
              <a:rPr sz="2400" b="1" spc="-10" dirty="0">
                <a:latin typeface="微软雅黑" panose="020B0503020204020204" charset="-122"/>
                <a:ea typeface="微软雅黑" panose="020B0503020204020204" charset="-122"/>
                <a:cs typeface="微软雅黑" panose="020B0503020204020204" charset="-122"/>
              </a:rPr>
              <a:t>1）</a:t>
            </a:r>
            <a:r>
              <a:rPr sz="2400" b="1" spc="-10" dirty="0">
                <a:solidFill>
                  <a:srgbClr val="C00000"/>
                </a:solidFill>
                <a:latin typeface="微软雅黑" panose="020B0503020204020204" charset="-122"/>
                <a:ea typeface="微软雅黑" panose="020B0503020204020204" charset="-122"/>
                <a:cs typeface="微软雅黑" panose="020B0503020204020204" charset="-122"/>
              </a:rPr>
              <a:t>1981</a:t>
            </a:r>
            <a:r>
              <a:rPr sz="2400" b="1" dirty="0">
                <a:solidFill>
                  <a:srgbClr val="C00000"/>
                </a:solidFill>
                <a:latin typeface="微软雅黑" panose="020B0503020204020204" charset="-122"/>
                <a:ea typeface="微软雅黑" panose="020B0503020204020204" charset="-122"/>
                <a:cs typeface="微软雅黑" panose="020B0503020204020204" charset="-122"/>
              </a:rPr>
              <a:t>年前后兴起</a:t>
            </a:r>
            <a:r>
              <a:rPr sz="2400" b="1" dirty="0">
                <a:latin typeface="微软雅黑" panose="020B0503020204020204" charset="-122"/>
                <a:ea typeface="微软雅黑" panose="020B0503020204020204" charset="-122"/>
                <a:cs typeface="微软雅黑" panose="020B0503020204020204" charset="-122"/>
              </a:rPr>
              <a:t>的一种小说潮流，以</a:t>
            </a:r>
            <a:r>
              <a:rPr sz="2400" b="1" dirty="0">
                <a:solidFill>
                  <a:srgbClr val="C00000"/>
                </a:solidFill>
                <a:latin typeface="微软雅黑" panose="020B0503020204020204" charset="-122"/>
                <a:ea typeface="微软雅黑" panose="020B0503020204020204" charset="-122"/>
                <a:cs typeface="微软雅黑" panose="020B0503020204020204" charset="-122"/>
              </a:rPr>
              <a:t>蒋子龙</a:t>
            </a:r>
            <a:r>
              <a:rPr sz="2400" b="1" dirty="0">
                <a:latin typeface="微软雅黑" panose="020B0503020204020204" charset="-122"/>
                <a:ea typeface="微软雅黑" panose="020B0503020204020204" charset="-122"/>
                <a:cs typeface="微软雅黑" panose="020B0503020204020204" charset="-122"/>
              </a:rPr>
              <a:t>的短篇小说</a:t>
            </a:r>
            <a:r>
              <a:rPr sz="2400" b="1" dirty="0">
                <a:solidFill>
                  <a:srgbClr val="C00000"/>
                </a:solidFill>
                <a:latin typeface="微软雅黑" panose="020B0503020204020204" charset="-122"/>
                <a:ea typeface="微软雅黑" panose="020B0503020204020204" charset="-122"/>
                <a:cs typeface="微软雅黑" panose="020B0503020204020204" charset="-122"/>
              </a:rPr>
              <a:t>《乔厂长上任记》</a:t>
            </a:r>
            <a:r>
              <a:rPr sz="2400" b="1" dirty="0">
                <a:latin typeface="微软雅黑" panose="020B0503020204020204" charset="-122"/>
                <a:ea typeface="微软雅黑" panose="020B0503020204020204" charset="-122"/>
                <a:cs typeface="微软雅黑" panose="020B0503020204020204" charset="-122"/>
              </a:rPr>
              <a:t>等为代表。</a:t>
            </a:r>
            <a:endParaRPr sz="2400" b="1">
              <a:latin typeface="微软雅黑" panose="020B0503020204020204" charset="-122"/>
              <a:ea typeface="微软雅黑" panose="020B0503020204020204" charset="-122"/>
              <a:cs typeface="微软雅黑" panose="020B0503020204020204" charset="-122"/>
            </a:endParaRPr>
          </a:p>
          <a:p>
            <a:pPr marL="496570" indent="-484505">
              <a:lnSpc>
                <a:spcPct val="100000"/>
              </a:lnSpc>
              <a:spcBef>
                <a:spcPts val="2015"/>
              </a:spcBef>
              <a:buSzPct val="96000"/>
              <a:buAutoNum type="arabicPlain" startAt="2"/>
              <a:tabLst>
                <a:tab pos="497205" algn="l"/>
              </a:tabLst>
            </a:pPr>
            <a:r>
              <a:rPr sz="2400" b="1" dirty="0">
                <a:latin typeface="微软雅黑" panose="020B0503020204020204" charset="-122"/>
                <a:ea typeface="微软雅黑" panose="020B0503020204020204" charset="-122"/>
                <a:cs typeface="微软雅黑" panose="020B0503020204020204" charset="-122"/>
              </a:rPr>
              <a:t>及时反</a:t>
            </a:r>
            <a:r>
              <a:rPr sz="2400" b="1" spc="-10" dirty="0">
                <a:latin typeface="微软雅黑" panose="020B0503020204020204" charset="-122"/>
                <a:ea typeface="微软雅黑" panose="020B0503020204020204" charset="-122"/>
                <a:cs typeface="微软雅黑" panose="020B0503020204020204" charset="-122"/>
              </a:rPr>
              <a:t>映</a:t>
            </a:r>
            <a:r>
              <a:rPr sz="2400" b="1" spc="-5" dirty="0">
                <a:solidFill>
                  <a:srgbClr val="C00000"/>
                </a:solidFill>
                <a:latin typeface="微软雅黑" panose="020B0503020204020204" charset="-122"/>
                <a:ea typeface="微软雅黑" panose="020B0503020204020204" charset="-122"/>
                <a:cs typeface="微软雅黑" panose="020B0503020204020204" charset="-122"/>
              </a:rPr>
              <a:t>各领域的改革</a:t>
            </a:r>
            <a:r>
              <a:rPr sz="2400" b="1" spc="-5" dirty="0">
                <a:latin typeface="微软雅黑" panose="020B0503020204020204" charset="-122"/>
                <a:ea typeface="微软雅黑" panose="020B0503020204020204" charset="-122"/>
                <a:cs typeface="微软雅黑" panose="020B0503020204020204" charset="-122"/>
              </a:rPr>
              <a:t>进程及其引起</a:t>
            </a:r>
            <a:r>
              <a:rPr sz="2400" b="1" dirty="0">
                <a:latin typeface="微软雅黑" panose="020B0503020204020204" charset="-122"/>
                <a:ea typeface="微软雅黑" panose="020B0503020204020204" charset="-122"/>
                <a:cs typeface="微软雅黑" panose="020B0503020204020204" charset="-122"/>
              </a:rPr>
              <a:t>的</a:t>
            </a:r>
            <a:r>
              <a:rPr sz="2400" b="1" spc="-5" dirty="0">
                <a:solidFill>
                  <a:srgbClr val="C00000"/>
                </a:solidFill>
                <a:latin typeface="微软雅黑" panose="020B0503020204020204" charset="-122"/>
                <a:ea typeface="微软雅黑" panose="020B0503020204020204" charset="-122"/>
                <a:cs typeface="微软雅黑" panose="020B0503020204020204" charset="-122"/>
              </a:rPr>
              <a:t>社会变革、价值冲突</a:t>
            </a:r>
            <a:r>
              <a:rPr sz="2400" b="1" spc="-5" dirty="0">
                <a:latin typeface="微软雅黑" panose="020B0503020204020204" charset="-122"/>
                <a:ea typeface="微软雅黑" panose="020B0503020204020204" charset="-122"/>
                <a:cs typeface="微软雅黑" panose="020B0503020204020204" charset="-122"/>
              </a:rPr>
              <a:t>及心理震荡。</a:t>
            </a:r>
            <a:endParaRPr sz="2400" b="1">
              <a:latin typeface="微软雅黑" panose="020B0503020204020204" charset="-122"/>
              <a:ea typeface="微软雅黑" panose="020B0503020204020204" charset="-122"/>
              <a:cs typeface="微软雅黑" panose="020B0503020204020204" charset="-122"/>
            </a:endParaRPr>
          </a:p>
          <a:p>
            <a:pPr marL="495935" indent="-483870">
              <a:lnSpc>
                <a:spcPct val="100000"/>
              </a:lnSpc>
              <a:spcBef>
                <a:spcPts val="2020"/>
              </a:spcBef>
              <a:buSzPct val="96000"/>
              <a:buAutoNum type="arabicPlain" startAt="2"/>
              <a:tabLst>
                <a:tab pos="496570" algn="l"/>
              </a:tabLst>
            </a:pPr>
            <a:r>
              <a:rPr sz="2400" b="1" dirty="0">
                <a:latin typeface="微软雅黑" panose="020B0503020204020204" charset="-122"/>
                <a:ea typeface="微软雅黑" panose="020B0503020204020204" charset="-122"/>
                <a:cs typeface="微软雅黑" panose="020B0503020204020204" charset="-122"/>
              </a:rPr>
              <a:t>在创作方法上</a:t>
            </a:r>
            <a:r>
              <a:rPr sz="2400" b="1" spc="-15"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以现实主义为</a:t>
            </a:r>
            <a:r>
              <a:rPr sz="2400" b="1" spc="-15" dirty="0">
                <a:solidFill>
                  <a:srgbClr val="C00000"/>
                </a:solidFill>
                <a:latin typeface="微软雅黑" panose="020B0503020204020204" charset="-122"/>
                <a:ea typeface="微软雅黑" panose="020B0503020204020204" charset="-122"/>
                <a:cs typeface="微软雅黑" panose="020B0503020204020204" charset="-122"/>
              </a:rPr>
              <a:t>主</a:t>
            </a:r>
            <a:r>
              <a:rPr sz="2400" b="1" dirty="0">
                <a:latin typeface="微软雅黑" panose="020B0503020204020204" charset="-122"/>
                <a:ea typeface="微软雅黑" panose="020B0503020204020204" charset="-122"/>
                <a:cs typeface="微软雅黑" panose="020B0503020204020204" charset="-122"/>
              </a:rPr>
              <a:t>，注重人物形象尤其</a:t>
            </a:r>
            <a:r>
              <a:rPr sz="2400" b="1" dirty="0">
                <a:solidFill>
                  <a:srgbClr val="C00000"/>
                </a:solidFill>
                <a:latin typeface="微软雅黑" panose="020B0503020204020204" charset="-122"/>
                <a:ea typeface="微软雅黑" panose="020B0503020204020204" charset="-122"/>
                <a:cs typeface="微软雅黑" panose="020B0503020204020204" charset="-122"/>
              </a:rPr>
              <a:t>改革者形象的塑造</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874514" y="1634489"/>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4874514" y="1634489"/>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5114035" y="1677111"/>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369567" y="1527429"/>
            <a:ext cx="5814695" cy="377507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第四次全国文代会召开的时间是（</a:t>
            </a:r>
            <a:r>
              <a:rPr sz="2800" spc="-630"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marR="3559175">
              <a:lnSpc>
                <a:spcPts val="6720"/>
              </a:lnSpc>
              <a:spcBef>
                <a:spcPts val="65"/>
              </a:spcBef>
            </a:pPr>
            <a:r>
              <a:rPr sz="2800" spc="-5" dirty="0">
                <a:solidFill>
                  <a:srgbClr val="1F2C3C"/>
                </a:solidFill>
                <a:latin typeface="Arial" panose="020B0604020202020204"/>
                <a:cs typeface="Arial" panose="020B0604020202020204"/>
              </a:rPr>
              <a:t>A:1</a:t>
            </a:r>
            <a:r>
              <a:rPr sz="2800" dirty="0">
                <a:solidFill>
                  <a:srgbClr val="1F2C3C"/>
                </a:solidFill>
                <a:latin typeface="Arial" panose="020B0604020202020204"/>
                <a:cs typeface="Arial" panose="020B0604020202020204"/>
              </a:rPr>
              <a:t>9</a:t>
            </a:r>
            <a:r>
              <a:rPr sz="2800" spc="-5" dirty="0">
                <a:solidFill>
                  <a:srgbClr val="1F2C3C"/>
                </a:solidFill>
                <a:latin typeface="Arial" panose="020B0604020202020204"/>
                <a:cs typeface="Arial" panose="020B0604020202020204"/>
              </a:rPr>
              <a:t>7</a:t>
            </a:r>
            <a:r>
              <a:rPr sz="2800" spc="5" dirty="0">
                <a:solidFill>
                  <a:srgbClr val="1F2C3C"/>
                </a:solidFill>
                <a:latin typeface="Arial" panose="020B0604020202020204"/>
                <a:cs typeface="Arial" panose="020B0604020202020204"/>
              </a:rPr>
              <a:t>6</a:t>
            </a:r>
            <a:r>
              <a:rPr sz="2800" spc="-5" dirty="0">
                <a:solidFill>
                  <a:srgbClr val="1F2C3C"/>
                </a:solidFill>
                <a:latin typeface="宋体" panose="02010600030101010101" pitchFamily="2" charset="-122"/>
                <a:cs typeface="宋体" panose="02010600030101010101" pitchFamily="2" charset="-122"/>
              </a:rPr>
              <a:t>年</a:t>
            </a:r>
            <a:r>
              <a:rPr sz="2800"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  </a:t>
            </a:r>
            <a:r>
              <a:rPr sz="2800" spc="-5" dirty="0">
                <a:solidFill>
                  <a:srgbClr val="1F2C3C"/>
                </a:solidFill>
                <a:latin typeface="Arial" panose="020B0604020202020204"/>
                <a:cs typeface="Arial" panose="020B0604020202020204"/>
              </a:rPr>
              <a:t>B:1</a:t>
            </a:r>
            <a:r>
              <a:rPr sz="2800" dirty="0">
                <a:solidFill>
                  <a:srgbClr val="1F2C3C"/>
                </a:solidFill>
                <a:latin typeface="Arial" panose="020B0604020202020204"/>
                <a:cs typeface="Arial" panose="020B0604020202020204"/>
              </a:rPr>
              <a:t>9</a:t>
            </a:r>
            <a:r>
              <a:rPr sz="2800" spc="-5" dirty="0">
                <a:solidFill>
                  <a:srgbClr val="1F2C3C"/>
                </a:solidFill>
                <a:latin typeface="Arial" panose="020B0604020202020204"/>
                <a:cs typeface="Arial" panose="020B0604020202020204"/>
              </a:rPr>
              <a:t>7</a:t>
            </a:r>
            <a:r>
              <a:rPr sz="2800" spc="5" dirty="0">
                <a:solidFill>
                  <a:srgbClr val="1F2C3C"/>
                </a:solidFill>
                <a:latin typeface="Arial" panose="020B0604020202020204"/>
                <a:cs typeface="Arial" panose="020B0604020202020204"/>
              </a:rPr>
              <a:t>7</a:t>
            </a:r>
            <a:r>
              <a:rPr sz="2800" spc="-5" dirty="0">
                <a:solidFill>
                  <a:srgbClr val="1F2C3C"/>
                </a:solidFill>
                <a:latin typeface="宋体" panose="02010600030101010101" pitchFamily="2" charset="-122"/>
                <a:cs typeface="宋体" panose="02010600030101010101" pitchFamily="2" charset="-122"/>
              </a:rPr>
              <a:t>年</a:t>
            </a:r>
            <a:r>
              <a:rPr sz="2800"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a:t>
            </a:r>
            <a:endParaRPr sz="2800">
              <a:latin typeface="宋体" panose="02010600030101010101" pitchFamily="2" charset="-122"/>
              <a:cs typeface="宋体" panose="02010600030101010101" pitchFamily="2" charset="-122"/>
            </a:endParaRPr>
          </a:p>
          <a:p>
            <a:pPr marL="12700" marR="3538855">
              <a:lnSpc>
                <a:spcPts val="6720"/>
              </a:lnSpc>
              <a:spcBef>
                <a:spcPts val="5"/>
              </a:spcBef>
            </a:pPr>
            <a:r>
              <a:rPr sz="2800" spc="-5" dirty="0">
                <a:solidFill>
                  <a:srgbClr val="1F2C3C"/>
                </a:solidFill>
                <a:latin typeface="Arial" panose="020B0604020202020204"/>
                <a:cs typeface="Arial" panose="020B0604020202020204"/>
              </a:rPr>
              <a:t>C:1</a:t>
            </a:r>
            <a:r>
              <a:rPr sz="2800" dirty="0">
                <a:solidFill>
                  <a:srgbClr val="1F2C3C"/>
                </a:solidFill>
                <a:latin typeface="Arial" panose="020B0604020202020204"/>
                <a:cs typeface="Arial" panose="020B0604020202020204"/>
              </a:rPr>
              <a:t>9</a:t>
            </a:r>
            <a:r>
              <a:rPr sz="2800" spc="-5" dirty="0">
                <a:solidFill>
                  <a:srgbClr val="1F2C3C"/>
                </a:solidFill>
                <a:latin typeface="Arial" panose="020B0604020202020204"/>
                <a:cs typeface="Arial" panose="020B0604020202020204"/>
              </a:rPr>
              <a:t>7</a:t>
            </a:r>
            <a:r>
              <a:rPr sz="2800" spc="5" dirty="0">
                <a:solidFill>
                  <a:srgbClr val="1F2C3C"/>
                </a:solidFill>
                <a:latin typeface="Arial" panose="020B0604020202020204"/>
                <a:cs typeface="Arial" panose="020B0604020202020204"/>
              </a:rPr>
              <a:t>9</a:t>
            </a:r>
            <a:r>
              <a:rPr sz="2800" spc="-5" dirty="0">
                <a:solidFill>
                  <a:srgbClr val="1F2C3C"/>
                </a:solidFill>
                <a:latin typeface="宋体" panose="02010600030101010101" pitchFamily="2" charset="-122"/>
                <a:cs typeface="宋体" panose="02010600030101010101" pitchFamily="2" charset="-122"/>
              </a:rPr>
              <a:t>年</a:t>
            </a:r>
            <a:r>
              <a:rPr sz="2800"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  </a:t>
            </a:r>
            <a:r>
              <a:rPr sz="2800" spc="-5" dirty="0">
                <a:solidFill>
                  <a:srgbClr val="1F2C3C"/>
                </a:solidFill>
                <a:latin typeface="Arial" panose="020B0604020202020204"/>
                <a:cs typeface="Arial" panose="020B0604020202020204"/>
              </a:rPr>
              <a:t>D:19</a:t>
            </a:r>
            <a:r>
              <a:rPr sz="2800" dirty="0">
                <a:solidFill>
                  <a:srgbClr val="1F2C3C"/>
                </a:solidFill>
                <a:latin typeface="Arial" panose="020B0604020202020204"/>
                <a:cs typeface="Arial" panose="020B0604020202020204"/>
              </a:rPr>
              <a:t>8</a:t>
            </a:r>
            <a:r>
              <a:rPr sz="2800" dirty="0">
                <a:solidFill>
                  <a:srgbClr val="1F2C3C"/>
                </a:solidFill>
                <a:latin typeface="Arial" panose="020B0604020202020204"/>
                <a:cs typeface="Arial" panose="020B0604020202020204"/>
              </a:rPr>
              <a:t>0</a:t>
            </a:r>
            <a:r>
              <a:rPr sz="2800" spc="-10" dirty="0">
                <a:solidFill>
                  <a:srgbClr val="1F2C3C"/>
                </a:solidFill>
                <a:latin typeface="宋体" panose="02010600030101010101" pitchFamily="2" charset="-122"/>
                <a:cs typeface="宋体" panose="02010600030101010101" pitchFamily="2" charset="-122"/>
              </a:rPr>
              <a:t>年</a:t>
            </a:r>
            <a:r>
              <a:rPr sz="2800" spc="-5"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369567" y="1527429"/>
            <a:ext cx="5814695" cy="377507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第四次全国文代会召开的时间是（</a:t>
            </a:r>
            <a:r>
              <a:rPr sz="2800" spc="-630"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marR="3559175">
              <a:lnSpc>
                <a:spcPts val="6720"/>
              </a:lnSpc>
              <a:spcBef>
                <a:spcPts val="65"/>
              </a:spcBef>
            </a:pPr>
            <a:r>
              <a:rPr sz="2800" spc="-5" dirty="0">
                <a:solidFill>
                  <a:srgbClr val="1F2C3C"/>
                </a:solidFill>
                <a:latin typeface="Arial" panose="020B0604020202020204"/>
                <a:cs typeface="Arial" panose="020B0604020202020204"/>
              </a:rPr>
              <a:t>A:1</a:t>
            </a:r>
            <a:r>
              <a:rPr sz="2800" dirty="0">
                <a:solidFill>
                  <a:srgbClr val="1F2C3C"/>
                </a:solidFill>
                <a:latin typeface="Arial" panose="020B0604020202020204"/>
                <a:cs typeface="Arial" panose="020B0604020202020204"/>
              </a:rPr>
              <a:t>9</a:t>
            </a:r>
            <a:r>
              <a:rPr sz="2800" spc="-5" dirty="0">
                <a:solidFill>
                  <a:srgbClr val="1F2C3C"/>
                </a:solidFill>
                <a:latin typeface="Arial" panose="020B0604020202020204"/>
                <a:cs typeface="Arial" panose="020B0604020202020204"/>
              </a:rPr>
              <a:t>7</a:t>
            </a:r>
            <a:r>
              <a:rPr sz="2800" spc="5" dirty="0">
                <a:solidFill>
                  <a:srgbClr val="1F2C3C"/>
                </a:solidFill>
                <a:latin typeface="Arial" panose="020B0604020202020204"/>
                <a:cs typeface="Arial" panose="020B0604020202020204"/>
              </a:rPr>
              <a:t>6</a:t>
            </a:r>
            <a:r>
              <a:rPr sz="2800" spc="-5" dirty="0">
                <a:solidFill>
                  <a:srgbClr val="1F2C3C"/>
                </a:solidFill>
                <a:latin typeface="宋体" panose="02010600030101010101" pitchFamily="2" charset="-122"/>
                <a:cs typeface="宋体" panose="02010600030101010101" pitchFamily="2" charset="-122"/>
              </a:rPr>
              <a:t>年</a:t>
            </a:r>
            <a:r>
              <a:rPr sz="2800"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  </a:t>
            </a:r>
            <a:r>
              <a:rPr sz="2800" spc="-5" dirty="0">
                <a:solidFill>
                  <a:srgbClr val="1F2C3C"/>
                </a:solidFill>
                <a:latin typeface="Arial" panose="020B0604020202020204"/>
                <a:cs typeface="Arial" panose="020B0604020202020204"/>
              </a:rPr>
              <a:t>B:1</a:t>
            </a:r>
            <a:r>
              <a:rPr sz="2800" dirty="0">
                <a:solidFill>
                  <a:srgbClr val="1F2C3C"/>
                </a:solidFill>
                <a:latin typeface="Arial" panose="020B0604020202020204"/>
                <a:cs typeface="Arial" panose="020B0604020202020204"/>
              </a:rPr>
              <a:t>9</a:t>
            </a:r>
            <a:r>
              <a:rPr sz="2800" spc="-5" dirty="0">
                <a:solidFill>
                  <a:srgbClr val="1F2C3C"/>
                </a:solidFill>
                <a:latin typeface="Arial" panose="020B0604020202020204"/>
                <a:cs typeface="Arial" panose="020B0604020202020204"/>
              </a:rPr>
              <a:t>7</a:t>
            </a:r>
            <a:r>
              <a:rPr sz="2800" spc="5" dirty="0">
                <a:solidFill>
                  <a:srgbClr val="1F2C3C"/>
                </a:solidFill>
                <a:latin typeface="Arial" panose="020B0604020202020204"/>
                <a:cs typeface="Arial" panose="020B0604020202020204"/>
              </a:rPr>
              <a:t>7</a:t>
            </a:r>
            <a:r>
              <a:rPr sz="2800" spc="-5" dirty="0">
                <a:solidFill>
                  <a:srgbClr val="1F2C3C"/>
                </a:solidFill>
                <a:latin typeface="宋体" panose="02010600030101010101" pitchFamily="2" charset="-122"/>
                <a:cs typeface="宋体" panose="02010600030101010101" pitchFamily="2" charset="-122"/>
              </a:rPr>
              <a:t>年</a:t>
            </a:r>
            <a:r>
              <a:rPr sz="2800"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a:t>
            </a:r>
            <a:endParaRPr sz="2800">
              <a:latin typeface="宋体" panose="02010600030101010101" pitchFamily="2" charset="-122"/>
              <a:cs typeface="宋体" panose="02010600030101010101" pitchFamily="2" charset="-122"/>
            </a:endParaRPr>
          </a:p>
          <a:p>
            <a:pPr marL="12700">
              <a:lnSpc>
                <a:spcPct val="100000"/>
              </a:lnSpc>
              <a:spcBef>
                <a:spcPts val="2580"/>
              </a:spcBef>
            </a:pPr>
            <a:r>
              <a:rPr sz="2800" b="1" spc="-5" dirty="0">
                <a:solidFill>
                  <a:srgbClr val="C00000"/>
                </a:solidFill>
                <a:latin typeface="Arial" panose="020B0604020202020204"/>
                <a:cs typeface="Arial" panose="020B0604020202020204"/>
              </a:rPr>
              <a:t>C:1</a:t>
            </a:r>
            <a:r>
              <a:rPr sz="2800" b="1" spc="5" dirty="0">
                <a:solidFill>
                  <a:srgbClr val="C00000"/>
                </a:solidFill>
                <a:latin typeface="Arial" panose="020B0604020202020204"/>
                <a:cs typeface="Arial" panose="020B0604020202020204"/>
              </a:rPr>
              <a:t>9</a:t>
            </a:r>
            <a:r>
              <a:rPr sz="2800" b="1" spc="-5" dirty="0">
                <a:solidFill>
                  <a:srgbClr val="C00000"/>
                </a:solidFill>
                <a:latin typeface="Arial" panose="020B0604020202020204"/>
                <a:cs typeface="Arial" panose="020B0604020202020204"/>
              </a:rPr>
              <a:t>7</a:t>
            </a:r>
            <a:r>
              <a:rPr sz="2800" b="1" spc="5" dirty="0">
                <a:solidFill>
                  <a:srgbClr val="C00000"/>
                </a:solidFill>
                <a:latin typeface="Arial" panose="020B0604020202020204"/>
                <a:cs typeface="Arial" panose="020B0604020202020204"/>
              </a:rPr>
              <a:t>9</a:t>
            </a:r>
            <a:r>
              <a:rPr sz="2800" b="1" spc="-5" dirty="0">
                <a:solidFill>
                  <a:srgbClr val="C00000"/>
                </a:solidFill>
                <a:latin typeface="宋体" panose="02010600030101010101" pitchFamily="2" charset="-122"/>
                <a:cs typeface="宋体" panose="02010600030101010101" pitchFamily="2" charset="-122"/>
              </a:rPr>
              <a:t>年</a:t>
            </a:r>
            <a:r>
              <a:rPr sz="2800" b="1" dirty="0">
                <a:solidFill>
                  <a:srgbClr val="C00000"/>
                </a:solidFill>
                <a:latin typeface="Arial" panose="020B0604020202020204"/>
                <a:cs typeface="Arial" panose="020B0604020202020204"/>
              </a:rPr>
              <a:t>10</a:t>
            </a:r>
            <a:r>
              <a:rPr sz="2800" b="1" spc="-15" dirty="0">
                <a:solidFill>
                  <a:srgbClr val="C00000"/>
                </a:solidFill>
                <a:latin typeface="宋体" panose="02010600030101010101" pitchFamily="2" charset="-122"/>
                <a:cs typeface="宋体" panose="02010600030101010101" pitchFamily="2" charset="-122"/>
              </a:rPr>
              <a:t>月</a:t>
            </a:r>
            <a:endParaRPr sz="2800">
              <a:latin typeface="宋体" panose="02010600030101010101" pitchFamily="2" charset="-122"/>
              <a:cs typeface="宋体" panose="02010600030101010101" pitchFamily="2" charset="-122"/>
            </a:endParaRPr>
          </a:p>
          <a:p>
            <a:pPr>
              <a:lnSpc>
                <a:spcPct val="100000"/>
              </a:lnSpc>
              <a:spcBef>
                <a:spcPts val="25"/>
              </a:spcBef>
            </a:pPr>
            <a:endParaRPr sz="2900">
              <a:latin typeface="Times New Roman" panose="02020603050405020304"/>
              <a:cs typeface="Times New Roman" panose="02020603050405020304"/>
            </a:endParaRPr>
          </a:p>
          <a:p>
            <a:pPr marL="12700">
              <a:lnSpc>
                <a:spcPct val="100000"/>
              </a:lnSpc>
            </a:pPr>
            <a:r>
              <a:rPr sz="2800" spc="-5" dirty="0">
                <a:solidFill>
                  <a:srgbClr val="1F2C3C"/>
                </a:solidFill>
                <a:latin typeface="Arial" panose="020B0604020202020204"/>
                <a:cs typeface="Arial" panose="020B0604020202020204"/>
              </a:rPr>
              <a:t>D:19</a:t>
            </a:r>
            <a:r>
              <a:rPr sz="2800" dirty="0">
                <a:solidFill>
                  <a:srgbClr val="1F2C3C"/>
                </a:solidFill>
                <a:latin typeface="Arial" panose="020B0604020202020204"/>
                <a:cs typeface="Arial" panose="020B0604020202020204"/>
              </a:rPr>
              <a:t>8</a:t>
            </a:r>
            <a:r>
              <a:rPr sz="2800" dirty="0">
                <a:solidFill>
                  <a:srgbClr val="1F2C3C"/>
                </a:solidFill>
                <a:latin typeface="Arial" panose="020B0604020202020204"/>
                <a:cs typeface="Arial" panose="020B0604020202020204"/>
              </a:rPr>
              <a:t>0</a:t>
            </a:r>
            <a:r>
              <a:rPr sz="2800" spc="-10" dirty="0">
                <a:solidFill>
                  <a:srgbClr val="1F2C3C"/>
                </a:solidFill>
                <a:latin typeface="宋体" panose="02010600030101010101" pitchFamily="2" charset="-122"/>
                <a:cs typeface="宋体" panose="02010600030101010101" pitchFamily="2" charset="-122"/>
              </a:rPr>
              <a:t>年</a:t>
            </a:r>
            <a:r>
              <a:rPr sz="2800" spc="-5" dirty="0">
                <a:solidFill>
                  <a:srgbClr val="1F2C3C"/>
                </a:solidFill>
                <a:latin typeface="Arial" panose="020B0604020202020204"/>
                <a:cs typeface="Arial" panose="020B0604020202020204"/>
              </a:rPr>
              <a:t>10</a:t>
            </a:r>
            <a:r>
              <a:rPr sz="2800" spc="-5" dirty="0">
                <a:solidFill>
                  <a:srgbClr val="1F2C3C"/>
                </a:solidFill>
                <a:latin typeface="宋体" panose="02010600030101010101" pitchFamily="2" charset="-122"/>
                <a:cs typeface="宋体" panose="02010600030101010101" pitchFamily="2" charset="-122"/>
              </a:rPr>
              <a:t>月</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40993" y="1875789"/>
            <a:ext cx="7129780" cy="3615054"/>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新时期小说创作涌现出来的第一个</a:t>
            </a:r>
            <a:r>
              <a:rPr sz="2800" dirty="0">
                <a:solidFill>
                  <a:srgbClr val="1F2C3C"/>
                </a:solidFill>
                <a:latin typeface="宋体" panose="02010600030101010101" pitchFamily="2" charset="-122"/>
                <a:cs typeface="宋体" panose="02010600030101010101" pitchFamily="2" charset="-122"/>
              </a:rPr>
              <a:t>潮</a:t>
            </a:r>
            <a:r>
              <a:rPr sz="2800" spc="-5" dirty="0">
                <a:solidFill>
                  <a:srgbClr val="1F2C3C"/>
                </a:solidFill>
                <a:latin typeface="宋体" panose="02010600030101010101" pitchFamily="2" charset="-122"/>
                <a:cs typeface="宋体" panose="02010600030101010101" pitchFamily="2" charset="-122"/>
              </a:rPr>
              <a:t>头是</a:t>
            </a:r>
            <a:r>
              <a:rPr sz="2800" dirty="0">
                <a:solidFill>
                  <a:srgbClr val="1F2C3C"/>
                </a:solidFill>
                <a:latin typeface="宋体" panose="02010600030101010101" pitchFamily="2" charset="-122"/>
                <a:cs typeface="宋体" panose="02010600030101010101" pitchFamily="2" charset="-122"/>
              </a:rPr>
              <a:t>（</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spcBef>
                <a:spcPts val="25"/>
              </a:spcBef>
            </a:pPr>
            <a:endParaRPr sz="4100">
              <a:latin typeface="Times New Roman" panose="02020603050405020304"/>
              <a:cs typeface="Times New Roman" panose="02020603050405020304"/>
            </a:endParaRPr>
          </a:p>
          <a:p>
            <a:pPr marL="12700" marR="4978400">
              <a:lnSpc>
                <a:spcPct val="150000"/>
              </a:lnSpc>
              <a:spcBef>
                <a:spcPts val="5"/>
              </a:spcBef>
            </a:pPr>
            <a:r>
              <a:rPr sz="2800" spc="-5" dirty="0">
                <a:solidFill>
                  <a:srgbClr val="1F2C3C"/>
                </a:solidFill>
                <a:latin typeface="Arial" panose="020B0604020202020204"/>
                <a:cs typeface="Arial" panose="020B0604020202020204"/>
              </a:rPr>
              <a:t>A:</a:t>
            </a:r>
            <a:r>
              <a:rPr sz="2800" spc="-5" dirty="0">
                <a:solidFill>
                  <a:srgbClr val="1F2C3C"/>
                </a:solidFill>
                <a:latin typeface="宋体" panose="02010600030101010101" pitchFamily="2" charset="-122"/>
                <a:cs typeface="宋体" panose="02010600030101010101" pitchFamily="2" charset="-122"/>
              </a:rPr>
              <a:t>反思小说 </a:t>
            </a:r>
            <a:r>
              <a:rPr sz="2800" spc="-5" dirty="0">
                <a:solidFill>
                  <a:srgbClr val="1F2C3C"/>
                </a:solidFill>
                <a:latin typeface="Arial" panose="020B0604020202020204"/>
                <a:cs typeface="Arial" panose="020B0604020202020204"/>
              </a:rPr>
              <a:t>B:</a:t>
            </a:r>
            <a:r>
              <a:rPr sz="2800" spc="-5" dirty="0">
                <a:solidFill>
                  <a:srgbClr val="1F2C3C"/>
                </a:solidFill>
                <a:latin typeface="宋体" panose="02010600030101010101" pitchFamily="2" charset="-122"/>
                <a:cs typeface="宋体" panose="02010600030101010101" pitchFamily="2" charset="-122"/>
              </a:rPr>
              <a:t>伤痕小说 </a:t>
            </a:r>
            <a:r>
              <a:rPr sz="2800" spc="-10" dirty="0">
                <a:solidFill>
                  <a:srgbClr val="1F2C3C"/>
                </a:solidFill>
                <a:latin typeface="Arial" panose="020B0604020202020204"/>
                <a:cs typeface="Arial" panose="020B0604020202020204"/>
              </a:rPr>
              <a:t>C</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现代派小说  </a:t>
            </a:r>
            <a:r>
              <a:rPr sz="2800" spc="-5" dirty="0">
                <a:solidFill>
                  <a:srgbClr val="1F2C3C"/>
                </a:solidFill>
                <a:latin typeface="Arial" panose="020B0604020202020204"/>
                <a:cs typeface="Arial" panose="020B0604020202020204"/>
              </a:rPr>
              <a:t>D:</a:t>
            </a:r>
            <a:r>
              <a:rPr sz="2800" spc="-5" dirty="0">
                <a:solidFill>
                  <a:srgbClr val="1F2C3C"/>
                </a:solidFill>
                <a:latin typeface="宋体" panose="02010600030101010101" pitchFamily="2" charset="-122"/>
                <a:cs typeface="宋体" panose="02010600030101010101" pitchFamily="2" charset="-122"/>
              </a:rPr>
              <a:t>寻根小说</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2700527" y="0"/>
            <a:ext cx="6318504" cy="6857996"/>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9528809" y="6381699"/>
            <a:ext cx="1600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9</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7" name="object 7"/>
          <p:cNvSpPr txBox="1"/>
          <p:nvPr/>
        </p:nvSpPr>
        <p:spPr>
          <a:xfrm>
            <a:off x="4233798" y="2784094"/>
            <a:ext cx="3521710" cy="1587500"/>
          </a:xfrm>
          <a:prstGeom prst="rect">
            <a:avLst/>
          </a:prstGeom>
        </p:spPr>
        <p:txBody>
          <a:bodyPr vert="horz" wrap="square" lIns="0" tIns="13335" rIns="0" bIns="0" rtlCol="0">
            <a:spAutoFit/>
          </a:bodyPr>
          <a:lstStyle/>
          <a:p>
            <a:pPr marL="12700">
              <a:lnSpc>
                <a:spcPct val="100000"/>
              </a:lnSpc>
              <a:spcBef>
                <a:spcPts val="105"/>
              </a:spcBef>
              <a:tabLst>
                <a:tab pos="1473835" algn="l"/>
              </a:tabLst>
            </a:pPr>
            <a:r>
              <a:rPr sz="3200" b="1" dirty="0">
                <a:latin typeface="微软雅黑" panose="020B0503020204020204" charset="-122"/>
                <a:cs typeface="微软雅黑" panose="020B0503020204020204" charset="-122"/>
              </a:rPr>
              <a:t>第五章</a:t>
            </a:r>
            <a:r>
              <a:rPr sz="3200" b="1" dirty="0">
                <a:latin typeface="微软雅黑" panose="020B0503020204020204" charset="-122"/>
                <a:cs typeface="微软雅黑" panose="020B0503020204020204" charset="-122"/>
              </a:rPr>
              <a:t>	</a:t>
            </a:r>
            <a:r>
              <a:rPr sz="3200" b="1" dirty="0">
                <a:latin typeface="微软雅黑" panose="020B0503020204020204" charset="-122"/>
                <a:cs typeface="微软雅黑" panose="020B0503020204020204" charset="-122"/>
              </a:rPr>
              <a:t>新时期文学</a:t>
            </a:r>
            <a:endParaRPr sz="3200">
              <a:latin typeface="微软雅黑" panose="020B0503020204020204" charset="-122"/>
              <a:cs typeface="微软雅黑" panose="020B0503020204020204" charset="-122"/>
            </a:endParaRPr>
          </a:p>
          <a:p>
            <a:pPr>
              <a:lnSpc>
                <a:spcPct val="100000"/>
              </a:lnSpc>
              <a:spcBef>
                <a:spcPts val="10"/>
              </a:spcBef>
            </a:pPr>
            <a:endParaRPr sz="4000">
              <a:latin typeface="Times New Roman" panose="02020603050405020304"/>
              <a:cs typeface="Times New Roman" panose="02020603050405020304"/>
            </a:endParaRPr>
          </a:p>
          <a:p>
            <a:pPr marL="154305">
              <a:lnSpc>
                <a:spcPct val="100000"/>
              </a:lnSpc>
            </a:pPr>
            <a:r>
              <a:rPr sz="3200" b="1" dirty="0">
                <a:latin typeface="微软雅黑" panose="020B0503020204020204" charset="-122"/>
                <a:cs typeface="微软雅黑" panose="020B0503020204020204" charset="-122"/>
              </a:rPr>
              <a:t>（1978—2000</a:t>
            </a:r>
            <a:r>
              <a:rPr sz="2800"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40993" y="1875789"/>
            <a:ext cx="7129780" cy="3615054"/>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新时期小说创作涌现出来的第一个</a:t>
            </a:r>
            <a:r>
              <a:rPr sz="2800" dirty="0">
                <a:solidFill>
                  <a:srgbClr val="1F2C3C"/>
                </a:solidFill>
                <a:latin typeface="宋体" panose="02010600030101010101" pitchFamily="2" charset="-122"/>
                <a:cs typeface="宋体" panose="02010600030101010101" pitchFamily="2" charset="-122"/>
              </a:rPr>
              <a:t>潮</a:t>
            </a:r>
            <a:r>
              <a:rPr sz="2800" spc="-5" dirty="0">
                <a:solidFill>
                  <a:srgbClr val="1F2C3C"/>
                </a:solidFill>
                <a:latin typeface="宋体" panose="02010600030101010101" pitchFamily="2" charset="-122"/>
                <a:cs typeface="宋体" panose="02010600030101010101" pitchFamily="2" charset="-122"/>
              </a:rPr>
              <a:t>头是</a:t>
            </a:r>
            <a:r>
              <a:rPr sz="2800" dirty="0">
                <a:solidFill>
                  <a:srgbClr val="1F2C3C"/>
                </a:solidFill>
                <a:latin typeface="宋体" panose="02010600030101010101" pitchFamily="2" charset="-122"/>
                <a:cs typeface="宋体" panose="02010600030101010101" pitchFamily="2" charset="-122"/>
              </a:rPr>
              <a:t>（</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spcBef>
                <a:spcPts val="25"/>
              </a:spcBef>
            </a:pPr>
            <a:endParaRPr sz="4100">
              <a:latin typeface="Times New Roman" panose="02020603050405020304"/>
              <a:cs typeface="Times New Roman" panose="02020603050405020304"/>
            </a:endParaRPr>
          </a:p>
          <a:p>
            <a:pPr marL="12700" marR="4978400">
              <a:lnSpc>
                <a:spcPct val="150000"/>
              </a:lnSpc>
              <a:spcBef>
                <a:spcPts val="5"/>
              </a:spcBef>
            </a:pPr>
            <a:r>
              <a:rPr sz="2800" spc="-5" dirty="0">
                <a:solidFill>
                  <a:srgbClr val="1F2C3C"/>
                </a:solidFill>
                <a:latin typeface="Arial" panose="020B0604020202020204"/>
                <a:cs typeface="Arial" panose="020B0604020202020204"/>
              </a:rPr>
              <a:t>A:</a:t>
            </a:r>
            <a:r>
              <a:rPr sz="2800" spc="-5" dirty="0">
                <a:solidFill>
                  <a:srgbClr val="1F2C3C"/>
                </a:solidFill>
                <a:latin typeface="宋体" panose="02010600030101010101" pitchFamily="2" charset="-122"/>
                <a:cs typeface="宋体" panose="02010600030101010101" pitchFamily="2" charset="-122"/>
              </a:rPr>
              <a:t>反思小说 </a:t>
            </a:r>
            <a:r>
              <a:rPr sz="2800" b="1" spc="-5" dirty="0">
                <a:solidFill>
                  <a:srgbClr val="C00000"/>
                </a:solidFill>
                <a:latin typeface="Arial" panose="020B0604020202020204"/>
                <a:cs typeface="Arial" panose="020B0604020202020204"/>
              </a:rPr>
              <a:t>B:</a:t>
            </a:r>
            <a:r>
              <a:rPr sz="2800" b="1" spc="-5" dirty="0">
                <a:solidFill>
                  <a:srgbClr val="C00000"/>
                </a:solidFill>
                <a:latin typeface="宋体" panose="02010600030101010101" pitchFamily="2" charset="-122"/>
                <a:cs typeface="宋体" panose="02010600030101010101" pitchFamily="2" charset="-122"/>
              </a:rPr>
              <a:t>伤痕小说 </a:t>
            </a:r>
            <a:r>
              <a:rPr sz="2800" spc="-10" dirty="0">
                <a:solidFill>
                  <a:srgbClr val="1F2C3C"/>
                </a:solidFill>
                <a:latin typeface="Arial" panose="020B0604020202020204"/>
                <a:cs typeface="Arial" panose="020B0604020202020204"/>
              </a:rPr>
              <a:t>C</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现代派小说  </a:t>
            </a:r>
            <a:r>
              <a:rPr sz="2800" spc="-5" dirty="0">
                <a:solidFill>
                  <a:srgbClr val="1F2C3C"/>
                </a:solidFill>
                <a:latin typeface="Arial" panose="020B0604020202020204"/>
                <a:cs typeface="Arial" panose="020B0604020202020204"/>
              </a:rPr>
              <a:t>D:</a:t>
            </a:r>
            <a:r>
              <a:rPr sz="2800" spc="-5" dirty="0">
                <a:solidFill>
                  <a:srgbClr val="1F2C3C"/>
                </a:solidFill>
                <a:latin typeface="宋体" panose="02010600030101010101" pitchFamily="2" charset="-122"/>
                <a:cs typeface="宋体" panose="02010600030101010101" pitchFamily="2" charset="-122"/>
              </a:rPr>
              <a:t>寻根小说</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36116" y="1981807"/>
            <a:ext cx="6418580" cy="3150235"/>
          </a:xfrm>
          <a:prstGeom prst="rect">
            <a:avLst/>
          </a:prstGeom>
        </p:spPr>
        <p:txBody>
          <a:bodyPr vert="horz" wrap="square" lIns="0" tIns="187325" rIns="0" bIns="0" rtlCol="0">
            <a:spAutoFit/>
          </a:bodyPr>
          <a:lstStyle/>
          <a:p>
            <a:pPr marL="12700">
              <a:lnSpc>
                <a:spcPct val="100000"/>
              </a:lnSpc>
              <a:spcBef>
                <a:spcPts val="1475"/>
              </a:spcBef>
            </a:pPr>
            <a:r>
              <a:rPr sz="2800" spc="-5" dirty="0">
                <a:solidFill>
                  <a:srgbClr val="1F2C3C"/>
                </a:solidFill>
                <a:latin typeface="宋体" panose="02010600030101010101" pitchFamily="2" charset="-122"/>
                <a:cs typeface="宋体" panose="02010600030101010101" pitchFamily="2" charset="-122"/>
              </a:rPr>
              <a:t>下列作品中，属于“改革小说”的</a:t>
            </a:r>
            <a:r>
              <a:rPr sz="2800" dirty="0">
                <a:solidFill>
                  <a:srgbClr val="1F2C3C"/>
                </a:solidFill>
                <a:latin typeface="宋体" panose="02010600030101010101" pitchFamily="2" charset="-122"/>
                <a:cs typeface="宋体" panose="02010600030101010101" pitchFamily="2" charset="-122"/>
              </a:rPr>
              <a:t>是</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1380"/>
              </a:spcBef>
            </a:pPr>
            <a:r>
              <a:rPr sz="2800" spc="-10" dirty="0">
                <a:solidFill>
                  <a:srgbClr val="1F2C3C"/>
                </a:solidFill>
                <a:latin typeface="Arial" panose="020B0604020202020204"/>
                <a:cs typeface="Arial" panose="020B0604020202020204"/>
              </a:rPr>
              <a:t>A:</a:t>
            </a:r>
            <a:r>
              <a:rPr sz="2800" spc="-10" dirty="0">
                <a:solidFill>
                  <a:srgbClr val="1F2C3C"/>
                </a:solidFill>
                <a:latin typeface="宋体" panose="02010600030101010101" pitchFamily="2" charset="-122"/>
                <a:cs typeface="宋体" panose="02010600030101010101" pitchFamily="2" charset="-122"/>
              </a:rPr>
              <a:t>《剪辑错了的故</a:t>
            </a:r>
            <a:r>
              <a:rPr sz="2800" spc="-5" dirty="0">
                <a:solidFill>
                  <a:srgbClr val="1F2C3C"/>
                </a:solidFill>
                <a:latin typeface="宋体" panose="02010600030101010101" pitchFamily="2" charset="-122"/>
                <a:cs typeface="宋体" panose="02010600030101010101" pitchFamily="2" charset="-122"/>
              </a:rPr>
              <a:t>事》</a:t>
            </a:r>
            <a:endParaRPr sz="2800">
              <a:latin typeface="宋体" panose="02010600030101010101" pitchFamily="2" charset="-122"/>
              <a:cs typeface="宋体" panose="02010600030101010101" pitchFamily="2" charset="-122"/>
            </a:endParaRPr>
          </a:p>
          <a:p>
            <a:pPr marL="12700" marR="3221355">
              <a:lnSpc>
                <a:spcPct val="150000"/>
              </a:lnSpc>
              <a:spcBef>
                <a:spcPts val="5"/>
              </a:spcBef>
            </a:pPr>
            <a:r>
              <a:rPr sz="2800" spc="-10" dirty="0">
                <a:solidFill>
                  <a:srgbClr val="1F2C3C"/>
                </a:solidFill>
                <a:latin typeface="Arial" panose="020B0604020202020204"/>
                <a:cs typeface="Arial" panose="020B0604020202020204"/>
              </a:rPr>
              <a:t>B</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《乔厂长上任记》  </a:t>
            </a:r>
            <a:r>
              <a:rPr sz="2800" spc="-5" dirty="0">
                <a:solidFill>
                  <a:srgbClr val="1F2C3C"/>
                </a:solidFill>
                <a:latin typeface="Arial" panose="020B0604020202020204"/>
                <a:cs typeface="Arial" panose="020B0604020202020204"/>
              </a:rPr>
              <a:t>C:</a:t>
            </a:r>
            <a:r>
              <a:rPr sz="2800" spc="-10" dirty="0">
                <a:solidFill>
                  <a:srgbClr val="1F2C3C"/>
                </a:solidFill>
                <a:latin typeface="宋体" panose="02010600030101010101" pitchFamily="2" charset="-122"/>
                <a:cs typeface="宋体" panose="02010600030101010101" pitchFamily="2" charset="-122"/>
              </a:rPr>
              <a:t>《蝴</a:t>
            </a:r>
            <a:r>
              <a:rPr sz="2800" spc="-5" dirty="0">
                <a:solidFill>
                  <a:srgbClr val="1F2C3C"/>
                </a:solidFill>
                <a:latin typeface="宋体" panose="02010600030101010101" pitchFamily="2" charset="-122"/>
                <a:cs typeface="宋体" panose="02010600030101010101" pitchFamily="2" charset="-122"/>
              </a:rPr>
              <a:t>蝶》</a:t>
            </a:r>
            <a:endParaRPr sz="2800">
              <a:latin typeface="宋体" panose="02010600030101010101" pitchFamily="2" charset="-122"/>
              <a:cs typeface="宋体" panose="02010600030101010101" pitchFamily="2" charset="-122"/>
            </a:endParaRPr>
          </a:p>
          <a:p>
            <a:pPr marL="12700">
              <a:lnSpc>
                <a:spcPct val="100000"/>
              </a:lnSpc>
              <a:spcBef>
                <a:spcPts val="1680"/>
              </a:spcBef>
            </a:pPr>
            <a:r>
              <a:rPr sz="2800" spc="-5" dirty="0">
                <a:solidFill>
                  <a:srgbClr val="1F2C3C"/>
                </a:solidFill>
                <a:latin typeface="Arial" panose="020B0604020202020204"/>
                <a:cs typeface="Arial" panose="020B0604020202020204"/>
              </a:rPr>
              <a:t>D:</a:t>
            </a:r>
            <a:r>
              <a:rPr sz="2800" spc="-5" dirty="0">
                <a:solidFill>
                  <a:srgbClr val="1F2C3C"/>
                </a:solidFill>
                <a:latin typeface="宋体" panose="02010600030101010101" pitchFamily="2" charset="-122"/>
                <a:cs typeface="宋体" panose="02010600030101010101" pitchFamily="2" charset="-122"/>
              </a:rPr>
              <a:t>《你别无选择》</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36116" y="1981807"/>
            <a:ext cx="6418580" cy="3150235"/>
          </a:xfrm>
          <a:prstGeom prst="rect">
            <a:avLst/>
          </a:prstGeom>
        </p:spPr>
        <p:txBody>
          <a:bodyPr vert="horz" wrap="square" lIns="0" tIns="187325" rIns="0" bIns="0" rtlCol="0">
            <a:spAutoFit/>
          </a:bodyPr>
          <a:lstStyle/>
          <a:p>
            <a:pPr marL="12700">
              <a:lnSpc>
                <a:spcPct val="100000"/>
              </a:lnSpc>
              <a:spcBef>
                <a:spcPts val="1475"/>
              </a:spcBef>
            </a:pPr>
            <a:r>
              <a:rPr sz="2800" spc="-5" dirty="0">
                <a:solidFill>
                  <a:srgbClr val="1F2C3C"/>
                </a:solidFill>
                <a:latin typeface="宋体" panose="02010600030101010101" pitchFamily="2" charset="-122"/>
                <a:cs typeface="宋体" panose="02010600030101010101" pitchFamily="2" charset="-122"/>
              </a:rPr>
              <a:t>下列作品中，属于“改革小说”的</a:t>
            </a:r>
            <a:r>
              <a:rPr sz="2800" dirty="0">
                <a:solidFill>
                  <a:srgbClr val="1F2C3C"/>
                </a:solidFill>
                <a:latin typeface="宋体" panose="02010600030101010101" pitchFamily="2" charset="-122"/>
                <a:cs typeface="宋体" panose="02010600030101010101" pitchFamily="2" charset="-122"/>
              </a:rPr>
              <a:t>是</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1380"/>
              </a:spcBef>
            </a:pPr>
            <a:r>
              <a:rPr sz="2800" spc="-10" dirty="0">
                <a:solidFill>
                  <a:srgbClr val="1F2C3C"/>
                </a:solidFill>
                <a:latin typeface="Arial" panose="020B0604020202020204"/>
                <a:cs typeface="Arial" panose="020B0604020202020204"/>
              </a:rPr>
              <a:t>A:</a:t>
            </a:r>
            <a:r>
              <a:rPr sz="2800" spc="-10" dirty="0">
                <a:solidFill>
                  <a:srgbClr val="1F2C3C"/>
                </a:solidFill>
                <a:latin typeface="宋体" panose="02010600030101010101" pitchFamily="2" charset="-122"/>
                <a:cs typeface="宋体" panose="02010600030101010101" pitchFamily="2" charset="-122"/>
              </a:rPr>
              <a:t>《剪辑错了的故</a:t>
            </a:r>
            <a:r>
              <a:rPr sz="2800" spc="-5" dirty="0">
                <a:solidFill>
                  <a:srgbClr val="1F2C3C"/>
                </a:solidFill>
                <a:latin typeface="宋体" panose="02010600030101010101" pitchFamily="2" charset="-122"/>
                <a:cs typeface="宋体" panose="02010600030101010101" pitchFamily="2" charset="-122"/>
              </a:rPr>
              <a:t>事》</a:t>
            </a:r>
            <a:endParaRPr sz="2800">
              <a:latin typeface="宋体" panose="02010600030101010101" pitchFamily="2" charset="-122"/>
              <a:cs typeface="宋体" panose="02010600030101010101" pitchFamily="2" charset="-122"/>
            </a:endParaRPr>
          </a:p>
          <a:p>
            <a:pPr marL="12700">
              <a:lnSpc>
                <a:spcPct val="100000"/>
              </a:lnSpc>
              <a:spcBef>
                <a:spcPts val="1685"/>
              </a:spcBef>
            </a:pPr>
            <a:r>
              <a:rPr sz="2800" b="1" spc="-5" dirty="0">
                <a:solidFill>
                  <a:srgbClr val="C00000"/>
                </a:solidFill>
                <a:latin typeface="Arial" panose="020B0604020202020204"/>
                <a:cs typeface="Arial" panose="020B0604020202020204"/>
              </a:rPr>
              <a:t>B:</a:t>
            </a:r>
            <a:r>
              <a:rPr sz="2800" b="1" spc="-5" dirty="0">
                <a:solidFill>
                  <a:srgbClr val="C00000"/>
                </a:solidFill>
                <a:latin typeface="宋体" panose="02010600030101010101" pitchFamily="2" charset="-122"/>
                <a:cs typeface="宋体" panose="02010600030101010101" pitchFamily="2" charset="-122"/>
              </a:rPr>
              <a:t>《乔厂长上任</a:t>
            </a:r>
            <a:r>
              <a:rPr sz="2800" b="1" dirty="0">
                <a:solidFill>
                  <a:srgbClr val="C00000"/>
                </a:solidFill>
                <a:latin typeface="宋体" panose="02010600030101010101" pitchFamily="2" charset="-122"/>
                <a:cs typeface="宋体" panose="02010600030101010101" pitchFamily="2" charset="-122"/>
              </a:rPr>
              <a:t>记</a:t>
            </a:r>
            <a:r>
              <a:rPr sz="2800" b="1" spc="-15" dirty="0">
                <a:solidFill>
                  <a:srgbClr val="C00000"/>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1680"/>
              </a:spcBef>
            </a:pPr>
            <a:r>
              <a:rPr sz="2800" spc="-5" dirty="0">
                <a:solidFill>
                  <a:srgbClr val="1F2C3C"/>
                </a:solidFill>
                <a:latin typeface="Arial" panose="020B0604020202020204"/>
                <a:cs typeface="Arial" panose="020B0604020202020204"/>
              </a:rPr>
              <a:t>C:</a:t>
            </a:r>
            <a:r>
              <a:rPr sz="2800" spc="-10" dirty="0">
                <a:solidFill>
                  <a:srgbClr val="1F2C3C"/>
                </a:solidFill>
                <a:latin typeface="宋体" panose="02010600030101010101" pitchFamily="2" charset="-122"/>
                <a:cs typeface="宋体" panose="02010600030101010101" pitchFamily="2" charset="-122"/>
              </a:rPr>
              <a:t>《蝴</a:t>
            </a:r>
            <a:r>
              <a:rPr sz="2800" spc="-5" dirty="0">
                <a:solidFill>
                  <a:srgbClr val="1F2C3C"/>
                </a:solidFill>
                <a:latin typeface="宋体" panose="02010600030101010101" pitchFamily="2" charset="-122"/>
                <a:cs typeface="宋体" panose="02010600030101010101" pitchFamily="2" charset="-122"/>
              </a:rPr>
              <a:t>蝶》</a:t>
            </a:r>
            <a:endParaRPr sz="2800">
              <a:latin typeface="宋体" panose="02010600030101010101" pitchFamily="2" charset="-122"/>
              <a:cs typeface="宋体" panose="02010600030101010101" pitchFamily="2" charset="-122"/>
            </a:endParaRPr>
          </a:p>
          <a:p>
            <a:pPr marL="12700">
              <a:lnSpc>
                <a:spcPct val="100000"/>
              </a:lnSpc>
              <a:spcBef>
                <a:spcPts val="1680"/>
              </a:spcBef>
            </a:pPr>
            <a:r>
              <a:rPr sz="2800" spc="-5" dirty="0">
                <a:solidFill>
                  <a:srgbClr val="1F2C3C"/>
                </a:solidFill>
                <a:latin typeface="Arial" panose="020B0604020202020204"/>
                <a:cs typeface="Arial" panose="020B0604020202020204"/>
              </a:rPr>
              <a:t>D:</a:t>
            </a:r>
            <a:r>
              <a:rPr sz="2800" spc="-5" dirty="0">
                <a:solidFill>
                  <a:srgbClr val="1F2C3C"/>
                </a:solidFill>
                <a:latin typeface="宋体" panose="02010600030101010101" pitchFamily="2" charset="-122"/>
                <a:cs typeface="宋体" panose="02010600030101010101" pitchFamily="2" charset="-122"/>
              </a:rPr>
              <a:t>《你别无选择》</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378968" y="2295803"/>
            <a:ext cx="7236459" cy="3150235"/>
          </a:xfrm>
          <a:prstGeom prst="rect">
            <a:avLst/>
          </a:prstGeom>
        </p:spPr>
        <p:txBody>
          <a:bodyPr vert="horz" wrap="square" lIns="0" tIns="187960" rIns="0" bIns="0" rtlCol="0">
            <a:spAutoFit/>
          </a:bodyPr>
          <a:lstStyle/>
          <a:p>
            <a:pPr marL="12700">
              <a:lnSpc>
                <a:spcPct val="100000"/>
              </a:lnSpc>
              <a:spcBef>
                <a:spcPts val="1480"/>
              </a:spcBef>
            </a:pPr>
            <a:r>
              <a:rPr sz="2800" spc="-5" dirty="0">
                <a:solidFill>
                  <a:srgbClr val="1F2C3C"/>
                </a:solidFill>
                <a:latin typeface="宋体" panose="02010600030101010101" pitchFamily="2" charset="-122"/>
                <a:cs typeface="宋体" panose="02010600030101010101" pitchFamily="2" charset="-122"/>
              </a:rPr>
              <a:t>新时期“反思小说”问世的标志性</a:t>
            </a:r>
            <a:r>
              <a:rPr sz="2800" dirty="0">
                <a:solidFill>
                  <a:srgbClr val="1F2C3C"/>
                </a:solidFill>
                <a:latin typeface="宋体" panose="02010600030101010101" pitchFamily="2" charset="-122"/>
                <a:cs typeface="宋体" panose="02010600030101010101" pitchFamily="2" charset="-122"/>
              </a:rPr>
              <a:t>作</a:t>
            </a:r>
            <a:r>
              <a:rPr sz="2800" spc="-5" dirty="0">
                <a:solidFill>
                  <a:srgbClr val="1F2C3C"/>
                </a:solidFill>
                <a:latin typeface="宋体" panose="02010600030101010101" pitchFamily="2" charset="-122"/>
                <a:cs typeface="宋体" panose="02010600030101010101" pitchFamily="2" charset="-122"/>
              </a:rPr>
              <a:t>品是（</a:t>
            </a:r>
            <a:r>
              <a:rPr sz="2800" spc="-630"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1380"/>
              </a:spcBef>
            </a:pPr>
            <a:r>
              <a:rPr sz="2800" spc="-5" dirty="0">
                <a:solidFill>
                  <a:srgbClr val="1F2C3C"/>
                </a:solidFill>
                <a:latin typeface="Arial" panose="020B0604020202020204"/>
                <a:cs typeface="Arial" panose="020B0604020202020204"/>
              </a:rPr>
              <a:t>A:</a:t>
            </a:r>
            <a:r>
              <a:rPr sz="2800" spc="-5" dirty="0">
                <a:solidFill>
                  <a:srgbClr val="1F2C3C"/>
                </a:solidFill>
                <a:latin typeface="宋体" panose="02010600030101010101" pitchFamily="2" charset="-122"/>
                <a:cs typeface="宋体" panose="02010600030101010101" pitchFamily="2" charset="-122"/>
              </a:rPr>
              <a:t>《芙蓉镇》</a:t>
            </a:r>
            <a:endParaRPr sz="2800">
              <a:latin typeface="宋体" panose="02010600030101010101" pitchFamily="2" charset="-122"/>
              <a:cs typeface="宋体" panose="02010600030101010101" pitchFamily="2" charset="-122"/>
            </a:endParaRPr>
          </a:p>
          <a:p>
            <a:pPr marL="12700">
              <a:lnSpc>
                <a:spcPct val="100000"/>
              </a:lnSpc>
              <a:spcBef>
                <a:spcPts val="1680"/>
              </a:spcBef>
            </a:pPr>
            <a:r>
              <a:rPr sz="2800" spc="-10" dirty="0">
                <a:solidFill>
                  <a:srgbClr val="1F2C3C"/>
                </a:solidFill>
                <a:latin typeface="Arial" panose="020B0604020202020204"/>
                <a:cs typeface="Arial" panose="020B0604020202020204"/>
              </a:rPr>
              <a:t>B:</a:t>
            </a:r>
            <a:r>
              <a:rPr sz="2800" spc="-10" dirty="0">
                <a:solidFill>
                  <a:srgbClr val="1F2C3C"/>
                </a:solidFill>
                <a:latin typeface="宋体" panose="02010600030101010101" pitchFamily="2" charset="-122"/>
                <a:cs typeface="宋体" panose="02010600030101010101" pitchFamily="2" charset="-122"/>
              </a:rPr>
              <a:t>《天云山传奇</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marR="3308985">
              <a:lnSpc>
                <a:spcPct val="150000"/>
              </a:lnSpc>
            </a:pPr>
            <a:r>
              <a:rPr sz="2800" spc="-5" dirty="0">
                <a:solidFill>
                  <a:srgbClr val="1F2C3C"/>
                </a:solidFill>
                <a:latin typeface="Arial" panose="020B0604020202020204"/>
                <a:cs typeface="Arial" panose="020B0604020202020204"/>
              </a:rPr>
              <a:t>C:</a:t>
            </a:r>
            <a:r>
              <a:rPr sz="2800" spc="-5" dirty="0">
                <a:solidFill>
                  <a:srgbClr val="1F2C3C"/>
                </a:solidFill>
                <a:latin typeface="宋体" panose="02010600030101010101" pitchFamily="2" charset="-122"/>
                <a:cs typeface="宋体" panose="02010600030101010101" pitchFamily="2" charset="-122"/>
              </a:rPr>
              <a:t>《剪辑错了的故事》 </a:t>
            </a:r>
            <a:r>
              <a:rPr sz="2800" spc="-10" dirty="0">
                <a:solidFill>
                  <a:srgbClr val="1F2C3C"/>
                </a:solidFill>
                <a:latin typeface="Arial" panose="020B0604020202020204"/>
                <a:cs typeface="Arial" panose="020B0604020202020204"/>
              </a:rPr>
              <a:t>D</a:t>
            </a:r>
            <a:r>
              <a:rPr sz="2800" spc="-5" dirty="0">
                <a:solidFill>
                  <a:srgbClr val="1F2C3C"/>
                </a:solidFill>
                <a:latin typeface="Arial" panose="020B0604020202020204"/>
                <a:cs typeface="Arial" panose="020B0604020202020204"/>
              </a:rPr>
              <a:t>:</a:t>
            </a:r>
            <a:r>
              <a:rPr sz="2800" spc="-10" dirty="0">
                <a:solidFill>
                  <a:srgbClr val="1F2C3C"/>
                </a:solidFill>
                <a:latin typeface="宋体" panose="02010600030101010101" pitchFamily="2" charset="-122"/>
                <a:cs typeface="宋体" panose="02010600030101010101" pitchFamily="2" charset="-122"/>
              </a:rPr>
              <a:t>《被受情溃充的角落</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31</a:t>
            </a:r>
            <a:endParaRPr sz="1800">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378968" y="2471673"/>
            <a:ext cx="723645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新时期“反思小说”问世的标志性</a:t>
            </a:r>
            <a:r>
              <a:rPr sz="2800" dirty="0">
                <a:solidFill>
                  <a:srgbClr val="1F2C3C"/>
                </a:solidFill>
                <a:latin typeface="宋体" panose="02010600030101010101" pitchFamily="2" charset="-122"/>
                <a:cs typeface="宋体" panose="02010600030101010101" pitchFamily="2" charset="-122"/>
              </a:rPr>
              <a:t>作</a:t>
            </a:r>
            <a:r>
              <a:rPr sz="2800" spc="-5" dirty="0">
                <a:solidFill>
                  <a:srgbClr val="1F2C3C"/>
                </a:solidFill>
                <a:latin typeface="宋体" panose="02010600030101010101" pitchFamily="2" charset="-122"/>
                <a:cs typeface="宋体" panose="02010600030101010101" pitchFamily="2" charset="-122"/>
              </a:rPr>
              <a:t>品是（</a:t>
            </a:r>
            <a:r>
              <a:rPr sz="2800" spc="-630"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8" name="object 8"/>
          <p:cNvSpPr txBox="1"/>
          <p:nvPr/>
        </p:nvSpPr>
        <p:spPr>
          <a:xfrm>
            <a:off x="378968" y="2860172"/>
            <a:ext cx="3932554" cy="2585720"/>
          </a:xfrm>
          <a:prstGeom prst="rect">
            <a:avLst/>
          </a:prstGeom>
        </p:spPr>
        <p:txBody>
          <a:bodyPr vert="horz" wrap="square" lIns="0" tIns="225425" rIns="0" bIns="0" rtlCol="0">
            <a:spAutoFit/>
          </a:bodyPr>
          <a:lstStyle/>
          <a:p>
            <a:pPr marL="12700">
              <a:lnSpc>
                <a:spcPct val="100000"/>
              </a:lnSpc>
              <a:spcBef>
                <a:spcPts val="1775"/>
              </a:spcBef>
            </a:pPr>
            <a:r>
              <a:rPr sz="2800" spc="-5" dirty="0">
                <a:solidFill>
                  <a:srgbClr val="1F2C3C"/>
                </a:solidFill>
                <a:latin typeface="Arial" panose="020B0604020202020204"/>
                <a:cs typeface="Arial" panose="020B0604020202020204"/>
              </a:rPr>
              <a:t>A:</a:t>
            </a:r>
            <a:r>
              <a:rPr sz="2800" spc="-5" dirty="0">
                <a:solidFill>
                  <a:srgbClr val="1F2C3C"/>
                </a:solidFill>
                <a:latin typeface="宋体" panose="02010600030101010101" pitchFamily="2" charset="-122"/>
                <a:cs typeface="宋体" panose="02010600030101010101" pitchFamily="2" charset="-122"/>
              </a:rPr>
              <a:t>《芙蓉镇》</a:t>
            </a:r>
            <a:endParaRPr sz="2800">
              <a:latin typeface="宋体" panose="02010600030101010101" pitchFamily="2" charset="-122"/>
              <a:cs typeface="宋体" panose="02010600030101010101" pitchFamily="2" charset="-122"/>
            </a:endParaRPr>
          </a:p>
          <a:p>
            <a:pPr marL="12700">
              <a:lnSpc>
                <a:spcPct val="100000"/>
              </a:lnSpc>
              <a:spcBef>
                <a:spcPts val="1680"/>
              </a:spcBef>
            </a:pPr>
            <a:r>
              <a:rPr sz="2800" spc="-10" dirty="0">
                <a:solidFill>
                  <a:srgbClr val="1F2C3C"/>
                </a:solidFill>
                <a:latin typeface="Arial" panose="020B0604020202020204"/>
                <a:cs typeface="Arial" panose="020B0604020202020204"/>
              </a:rPr>
              <a:t>B:</a:t>
            </a:r>
            <a:r>
              <a:rPr sz="2800" spc="-10" dirty="0">
                <a:solidFill>
                  <a:srgbClr val="1F2C3C"/>
                </a:solidFill>
                <a:latin typeface="宋体" panose="02010600030101010101" pitchFamily="2" charset="-122"/>
                <a:cs typeface="宋体" panose="02010600030101010101" pitchFamily="2" charset="-122"/>
              </a:rPr>
              <a:t>《天云山传奇</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1685"/>
              </a:spcBef>
            </a:pPr>
            <a:r>
              <a:rPr sz="2800" b="1" spc="-5" dirty="0">
                <a:solidFill>
                  <a:srgbClr val="C00000"/>
                </a:solidFill>
                <a:latin typeface="Arial" panose="020B0604020202020204"/>
                <a:cs typeface="Arial" panose="020B0604020202020204"/>
              </a:rPr>
              <a:t>C:</a:t>
            </a:r>
            <a:r>
              <a:rPr sz="2800" b="1" spc="-5" dirty="0">
                <a:solidFill>
                  <a:srgbClr val="C00000"/>
                </a:solidFill>
                <a:latin typeface="宋体" panose="02010600030101010101" pitchFamily="2" charset="-122"/>
                <a:cs typeface="宋体" panose="02010600030101010101" pitchFamily="2" charset="-122"/>
              </a:rPr>
              <a:t>《剪辑错了的故事</a:t>
            </a:r>
            <a:r>
              <a:rPr sz="2800" b="1" spc="-15" dirty="0">
                <a:solidFill>
                  <a:srgbClr val="C00000"/>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1680"/>
              </a:spcBef>
            </a:pPr>
            <a:r>
              <a:rPr sz="2800" spc="-5" dirty="0">
                <a:solidFill>
                  <a:srgbClr val="1F2C3C"/>
                </a:solidFill>
                <a:latin typeface="Arial" panose="020B0604020202020204"/>
                <a:cs typeface="Arial" panose="020B0604020202020204"/>
              </a:rPr>
              <a:t>D:</a:t>
            </a:r>
            <a:r>
              <a:rPr sz="2800" spc="-10" dirty="0">
                <a:solidFill>
                  <a:srgbClr val="1F2C3C"/>
                </a:solidFill>
                <a:latin typeface="宋体" panose="02010600030101010101" pitchFamily="2" charset="-122"/>
                <a:cs typeface="宋体" panose="02010600030101010101" pitchFamily="2" charset="-122"/>
              </a:rPr>
              <a:t>《被受情溃充的角落</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solidFill>
                  <a:srgbClr val="C00000"/>
                </a:solidFill>
                <a:latin typeface="微软雅黑" panose="020B0503020204020204" charset="-122"/>
                <a:ea typeface="微软雅黑" panose="020B0503020204020204" charset="-122"/>
                <a:cs typeface="微软雅黑" panose="020B0503020204020204" charset="-122"/>
              </a:rPr>
              <a:t>寻根小说</a:t>
            </a:r>
            <a:r>
              <a:rPr sz="3000" b="1" spc="-10" dirty="0">
                <a:solidFill>
                  <a:srgbClr val="C00000"/>
                </a:solidFill>
                <a:latin typeface="微软雅黑" panose="020B0503020204020204" charset="-122"/>
                <a:ea typeface="微软雅黑" panose="020B0503020204020204" charset="-122"/>
                <a:cs typeface="微软雅黑" panose="020B0503020204020204" charset="-122"/>
              </a:rPr>
              <a:t>、</a:t>
            </a:r>
            <a:r>
              <a:rPr sz="3000" b="1" spc="-5" dirty="0">
                <a:latin typeface="微软雅黑" panose="020B0503020204020204" charset="-122"/>
                <a:ea typeface="微软雅黑" panose="020B0503020204020204" charset="-122"/>
                <a:cs typeface="微软雅黑" panose="020B0503020204020204" charset="-122"/>
              </a:rPr>
              <a:t>现代派小说、实验小说 </a:t>
            </a:r>
            <a:r>
              <a:rPr sz="3000" b="1" dirty="0">
                <a:latin typeface="微软雅黑" panose="020B0503020204020204" charset="-122"/>
                <a:ea typeface="微软雅黑" panose="020B0503020204020204" charset="-122"/>
                <a:cs typeface="微软雅黑" panose="020B0503020204020204" charset="-122"/>
              </a:rPr>
              <a:t>新写实小说、晚生代小说、女性小说 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566724" y="445465"/>
            <a:ext cx="2159000" cy="391795"/>
          </a:xfrm>
          <a:prstGeom prst="rect">
            <a:avLst/>
          </a:prstGeom>
        </p:spPr>
        <p:txBody>
          <a:bodyPr vert="horz" wrap="square" lIns="0" tIns="12700" rIns="0" bIns="0" rtlCol="0">
            <a:spAutoFit/>
          </a:bodyPr>
          <a:lstStyle/>
          <a:p>
            <a:pPr marL="12700">
              <a:lnSpc>
                <a:spcPct val="100000"/>
              </a:lnSpc>
              <a:spcBef>
                <a:spcPts val="100"/>
              </a:spcBef>
            </a:pPr>
            <a:r>
              <a:rPr b="1" spc="-5" dirty="0">
                <a:latin typeface="微软雅黑" panose="020B0503020204020204" charset="-122"/>
                <a:cs typeface="微软雅黑" panose="020B0503020204020204" charset="-122"/>
              </a:rPr>
              <a:t>（四）寻根小说</a:t>
            </a:r>
            <a:endParaRPr b="1" spc="-5" dirty="0">
              <a:latin typeface="微软雅黑" panose="020B0503020204020204" charset="-122"/>
              <a:cs typeface="微软雅黑" panose="020B0503020204020204" charset="-122"/>
            </a:endParaRPr>
          </a:p>
        </p:txBody>
      </p:sp>
      <p:sp>
        <p:nvSpPr>
          <p:cNvPr id="6" name="object 6"/>
          <p:cNvSpPr/>
          <p:nvPr/>
        </p:nvSpPr>
        <p:spPr>
          <a:xfrm>
            <a:off x="10109253" y="76153"/>
            <a:ext cx="2036465" cy="1147036"/>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6287261" y="994410"/>
            <a:ext cx="937260" cy="502920"/>
          </a:xfrm>
          <a:custGeom>
            <a:avLst/>
            <a:gdLst/>
            <a:ahLst/>
            <a:cxnLst/>
            <a:rect l="l" t="t" r="r" b="b"/>
            <a:pathLst>
              <a:path w="937259" h="502919">
                <a:moveTo>
                  <a:pt x="685799" y="0"/>
                </a:moveTo>
                <a:lnTo>
                  <a:pt x="0" y="0"/>
                </a:lnTo>
                <a:lnTo>
                  <a:pt x="0" y="502919"/>
                </a:lnTo>
                <a:lnTo>
                  <a:pt x="685799" y="502919"/>
                </a:lnTo>
                <a:lnTo>
                  <a:pt x="937260" y="251460"/>
                </a:lnTo>
                <a:lnTo>
                  <a:pt x="685799" y="0"/>
                </a:lnTo>
                <a:close/>
              </a:path>
            </a:pathLst>
          </a:custGeom>
          <a:solidFill>
            <a:srgbClr val="00AF50"/>
          </a:solidFill>
        </p:spPr>
        <p:txBody>
          <a:bodyPr wrap="square" lIns="0" tIns="0" rIns="0" bIns="0" rtlCol="0"/>
          <a:lstStyle/>
          <a:p/>
        </p:txBody>
      </p:sp>
      <p:sp>
        <p:nvSpPr>
          <p:cNvPr id="8" name="object 8"/>
          <p:cNvSpPr/>
          <p:nvPr/>
        </p:nvSpPr>
        <p:spPr>
          <a:xfrm>
            <a:off x="6287261" y="994410"/>
            <a:ext cx="937260" cy="502920"/>
          </a:xfrm>
          <a:custGeom>
            <a:avLst/>
            <a:gdLst/>
            <a:ahLst/>
            <a:cxnLst/>
            <a:rect l="l" t="t" r="r" b="b"/>
            <a:pathLst>
              <a:path w="937259" h="502919">
                <a:moveTo>
                  <a:pt x="0" y="0"/>
                </a:moveTo>
                <a:lnTo>
                  <a:pt x="685799" y="0"/>
                </a:lnTo>
                <a:lnTo>
                  <a:pt x="937260" y="251460"/>
                </a:lnTo>
                <a:lnTo>
                  <a:pt x="685799" y="502919"/>
                </a:lnTo>
                <a:lnTo>
                  <a:pt x="0" y="502919"/>
                </a:lnTo>
                <a:lnTo>
                  <a:pt x="0" y="0"/>
                </a:lnTo>
                <a:close/>
              </a:path>
            </a:pathLst>
          </a:custGeom>
          <a:ln w="28956">
            <a:solidFill>
              <a:srgbClr val="00AF50"/>
            </a:solidFill>
          </a:ln>
        </p:spPr>
        <p:txBody>
          <a:bodyPr wrap="square" lIns="0" tIns="0" rIns="0" bIns="0" rtlCol="0"/>
          <a:lstStyle/>
          <a:p/>
        </p:txBody>
      </p:sp>
      <p:sp>
        <p:nvSpPr>
          <p:cNvPr id="9" name="object 9"/>
          <p:cNvSpPr/>
          <p:nvPr/>
        </p:nvSpPr>
        <p:spPr>
          <a:xfrm>
            <a:off x="2113026" y="2128266"/>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2113026" y="2128266"/>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114096" y="823468"/>
            <a:ext cx="12092940" cy="5168900"/>
          </a:xfrm>
          <a:prstGeom prst="rect">
            <a:avLst/>
          </a:prstGeom>
        </p:spPr>
        <p:txBody>
          <a:bodyPr vert="horz" wrap="square" lIns="0" tIns="226060" rIns="0" bIns="0" rtlCol="0">
            <a:spAutoFit/>
          </a:bodyPr>
          <a:lstStyle/>
          <a:p>
            <a:pPr marL="12700">
              <a:lnSpc>
                <a:spcPct val="100000"/>
              </a:lnSpc>
              <a:spcBef>
                <a:spcPts val="1780"/>
              </a:spcBef>
              <a:tabLst>
                <a:tab pos="6424930" algn="l"/>
              </a:tabLst>
            </a:pPr>
            <a:r>
              <a:rPr sz="3600" b="1" spc="-7" baseline="1000" dirty="0">
                <a:latin typeface="微软雅黑" panose="020B0503020204020204" charset="-122"/>
                <a:ea typeface="微软雅黑" panose="020B0503020204020204" charset="-122"/>
                <a:cs typeface="微软雅黑" panose="020B0503020204020204" charset="-122"/>
              </a:rPr>
              <a:t>1</a:t>
            </a:r>
            <a:r>
              <a:rPr sz="3600" b="1" baseline="1000" dirty="0">
                <a:latin typeface="微软雅黑" panose="020B0503020204020204" charset="-122"/>
                <a:ea typeface="微软雅黑" panose="020B0503020204020204" charset="-122"/>
                <a:cs typeface="微软雅黑" panose="020B0503020204020204" charset="-122"/>
              </a:rPr>
              <a:t>、开端</a:t>
            </a:r>
            <a:r>
              <a:rPr sz="3600" b="1" spc="-7" baseline="1000" dirty="0">
                <a:latin typeface="微软雅黑" panose="020B0503020204020204" charset="-122"/>
                <a:ea typeface="微软雅黑" panose="020B0503020204020204" charset="-122"/>
                <a:cs typeface="微软雅黑" panose="020B0503020204020204" charset="-122"/>
              </a:rPr>
              <a:t>：1985</a:t>
            </a:r>
            <a:r>
              <a:rPr sz="3600" b="1" baseline="1000" dirty="0">
                <a:latin typeface="微软雅黑" panose="020B0503020204020204" charset="-122"/>
                <a:ea typeface="微软雅黑" panose="020B0503020204020204" charset="-122"/>
                <a:cs typeface="微软雅黑" panose="020B0503020204020204" charset="-122"/>
              </a:rPr>
              <a:t>年，韩少功《文学的“根”》	</a:t>
            </a:r>
            <a:r>
              <a:rPr sz="2400" b="1" dirty="0">
                <a:solidFill>
                  <a:srgbClr val="FFFFFF"/>
                </a:solidFill>
                <a:latin typeface="微软雅黑" panose="020B0503020204020204" charset="-122"/>
                <a:ea typeface="微软雅黑" panose="020B0503020204020204" charset="-122"/>
                <a:cs typeface="微软雅黑" panose="020B0503020204020204" charset="-122"/>
              </a:rPr>
              <a:t>客</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68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、主要</a:t>
            </a:r>
            <a:r>
              <a:rPr sz="2400" b="1" spc="5" dirty="0">
                <a:latin typeface="微软雅黑" panose="020B0503020204020204" charset="-122"/>
                <a:ea typeface="微软雅黑" panose="020B0503020204020204" charset="-122"/>
                <a:cs typeface="微软雅黑" panose="020B0503020204020204" charset="-122"/>
              </a:rPr>
              <a:t>作</a:t>
            </a:r>
            <a:r>
              <a:rPr sz="2400" b="1" dirty="0">
                <a:latin typeface="微软雅黑" panose="020B0503020204020204" charset="-122"/>
                <a:ea typeface="微软雅黑" panose="020B0503020204020204" charset="-122"/>
                <a:cs typeface="微软雅黑" panose="020B0503020204020204" charset="-122"/>
              </a:rPr>
              <a:t>品：阿城《文化制约着人类》、郑万隆《我的根》、李杭育《理一理我们的根》</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730"/>
              </a:spcBef>
              <a:tabLst>
                <a:tab pos="2251075" algn="l"/>
              </a:tabLst>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、艺术特</a:t>
            </a:r>
            <a:r>
              <a:rPr sz="2400" b="1" spc="-5" dirty="0">
                <a:latin typeface="微软雅黑" panose="020B0503020204020204" charset="-122"/>
                <a:ea typeface="微软雅黑" panose="020B0503020204020204" charset="-122"/>
                <a:cs typeface="微软雅黑" panose="020B0503020204020204" charset="-122"/>
              </a:rPr>
              <a:t>色</a:t>
            </a:r>
            <a:r>
              <a:rPr sz="2400" b="1" dirty="0">
                <a:latin typeface="微软雅黑" panose="020B0503020204020204" charset="-122"/>
                <a:ea typeface="微软雅黑" panose="020B0503020204020204" charset="-122"/>
                <a:cs typeface="微软雅黑" panose="020B0503020204020204" charset="-122"/>
              </a:rPr>
              <a:t>：	</a:t>
            </a:r>
            <a:r>
              <a:rPr sz="3600" b="1" baseline="6000" dirty="0">
                <a:solidFill>
                  <a:srgbClr val="FFFFFF"/>
                </a:solidFill>
                <a:latin typeface="微软雅黑" panose="020B0503020204020204" charset="-122"/>
                <a:ea typeface="微软雅黑" panose="020B0503020204020204" charset="-122"/>
                <a:cs typeface="微软雅黑" panose="020B0503020204020204" charset="-122"/>
              </a:rPr>
              <a:t>主</a:t>
            </a:r>
            <a:endParaRPr sz="3600" b="1" baseline="6000">
              <a:latin typeface="微软雅黑" panose="020B0503020204020204" charset="-122"/>
              <a:ea typeface="微软雅黑" panose="020B0503020204020204" charset="-122"/>
              <a:cs typeface="微软雅黑" panose="020B0503020204020204" charset="-122"/>
            </a:endParaRPr>
          </a:p>
          <a:p>
            <a:pPr marL="12700" marR="309880">
              <a:lnSpc>
                <a:spcPct val="140000"/>
              </a:lnSpc>
              <a:spcBef>
                <a:spcPts val="58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以现代意识关照现实和历史，反思传统文化</a:t>
            </a:r>
            <a:r>
              <a:rPr sz="2400" b="1" spc="-1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重铸民族灵</a:t>
            </a:r>
            <a:r>
              <a:rPr sz="2400" b="1" spc="-10" dirty="0">
                <a:latin typeface="微软雅黑" panose="020B0503020204020204" charset="-122"/>
                <a:ea typeface="微软雅黑" panose="020B0503020204020204" charset="-122"/>
                <a:cs typeface="微软雅黑" panose="020B0503020204020204" charset="-122"/>
              </a:rPr>
              <a:t>魂</a:t>
            </a:r>
            <a:r>
              <a:rPr sz="2400" b="1" dirty="0">
                <a:latin typeface="微软雅黑" panose="020B0503020204020204" charset="-122"/>
                <a:ea typeface="微软雅黑" panose="020B0503020204020204" charset="-122"/>
                <a:cs typeface="微软雅黑" panose="020B0503020204020204" charset="-122"/>
              </a:rPr>
              <a:t>，探寻中国文化重建的 </a:t>
            </a:r>
            <a:r>
              <a:rPr sz="2400" b="1" spc="-5" dirty="0">
                <a:latin typeface="微软雅黑" panose="020B0503020204020204" charset="-122"/>
                <a:ea typeface="微软雅黑" panose="020B0503020204020204" charset="-122"/>
                <a:cs typeface="微软雅黑" panose="020B0503020204020204" charset="-122"/>
              </a:rPr>
              <a:t>可能性；</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73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作</a:t>
            </a:r>
            <a:r>
              <a:rPr sz="2400" b="1" spc="-5" dirty="0">
                <a:latin typeface="微软雅黑" panose="020B0503020204020204" charset="-122"/>
                <a:ea typeface="微软雅黑" panose="020B0503020204020204" charset="-122"/>
                <a:cs typeface="微软雅黑" panose="020B0503020204020204" charset="-122"/>
              </a:rPr>
              <a:t>品</a:t>
            </a:r>
            <a:r>
              <a:rPr sz="2400" b="1" dirty="0">
                <a:latin typeface="微软雅黑" panose="020B0503020204020204" charset="-122"/>
                <a:ea typeface="微软雅黑" panose="020B0503020204020204" charset="-122"/>
                <a:cs typeface="微软雅黑" panose="020B0503020204020204" charset="-122"/>
              </a:rPr>
              <a:t>题材和文化反思对象的地域特</a:t>
            </a:r>
            <a:r>
              <a:rPr sz="2400" b="1" spc="-10" dirty="0">
                <a:latin typeface="微软雅黑" panose="020B0503020204020204" charset="-122"/>
                <a:ea typeface="微软雅黑" panose="020B0503020204020204" charset="-122"/>
                <a:cs typeface="微软雅黑" panose="020B0503020204020204" charset="-122"/>
              </a:rPr>
              <a:t>点</a:t>
            </a:r>
            <a:r>
              <a:rPr sz="2400" b="1" dirty="0">
                <a:latin typeface="微软雅黑" panose="020B0503020204020204" charset="-122"/>
                <a:ea typeface="微软雅黑" panose="020B0503020204020204" charset="-122"/>
                <a:cs typeface="微软雅黑" panose="020B0503020204020204" charset="-122"/>
              </a:rPr>
              <a:t>，主要有：</a:t>
            </a:r>
            <a:endParaRPr sz="2400" b="1">
              <a:latin typeface="微软雅黑" panose="020B0503020204020204" charset="-122"/>
              <a:ea typeface="微软雅黑" panose="020B0503020204020204" charset="-122"/>
              <a:cs typeface="微软雅黑" panose="020B0503020204020204" charset="-122"/>
            </a:endParaRPr>
          </a:p>
          <a:p>
            <a:pPr marL="448310">
              <a:lnSpc>
                <a:spcPct val="100000"/>
              </a:lnSpc>
              <a:spcBef>
                <a:spcPts val="2125"/>
              </a:spcBef>
            </a:pPr>
            <a:r>
              <a:rPr sz="2000" b="1" dirty="0">
                <a:latin typeface="微软雅黑" panose="020B0503020204020204" charset="-122"/>
                <a:ea typeface="微软雅黑" panose="020B0503020204020204" charset="-122"/>
                <a:cs typeface="微软雅黑" panose="020B0503020204020204" charset="-122"/>
              </a:rPr>
              <a:t>韩少功“荆楚文</a:t>
            </a:r>
            <a:r>
              <a:rPr sz="2000" b="1" spc="5" dirty="0">
                <a:latin typeface="微软雅黑" panose="020B0503020204020204" charset="-122"/>
                <a:ea typeface="微软雅黑" panose="020B0503020204020204" charset="-122"/>
                <a:cs typeface="微软雅黑" panose="020B0503020204020204" charset="-122"/>
              </a:rPr>
              <a:t>化</a:t>
            </a:r>
            <a:r>
              <a:rPr sz="2000" b="1"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、贾</a:t>
            </a:r>
            <a:r>
              <a:rPr sz="2000" b="1" spc="-20" dirty="0">
                <a:latin typeface="微软雅黑" panose="020B0503020204020204" charset="-122"/>
                <a:ea typeface="微软雅黑" panose="020B0503020204020204" charset="-122"/>
                <a:cs typeface="微软雅黑" panose="020B0503020204020204" charset="-122"/>
              </a:rPr>
              <a:t>平</a:t>
            </a:r>
            <a:r>
              <a:rPr sz="2000" b="1" dirty="0">
                <a:latin typeface="微软雅黑" panose="020B0503020204020204" charset="-122"/>
                <a:ea typeface="微软雅黑" panose="020B0503020204020204" charset="-122"/>
                <a:cs typeface="微软雅黑" panose="020B0503020204020204" charset="-122"/>
              </a:rPr>
              <a:t>凹“</a:t>
            </a:r>
            <a:r>
              <a:rPr sz="2000" b="1" spc="-10" dirty="0">
                <a:latin typeface="微软雅黑" panose="020B0503020204020204" charset="-122"/>
                <a:ea typeface="微软雅黑" panose="020B0503020204020204" charset="-122"/>
                <a:cs typeface="微软雅黑" panose="020B0503020204020204" charset="-122"/>
              </a:rPr>
              <a:t>陕</a:t>
            </a:r>
            <a:r>
              <a:rPr sz="2000" b="1" spc="5" dirty="0">
                <a:latin typeface="微软雅黑" panose="020B0503020204020204" charset="-122"/>
                <a:ea typeface="微软雅黑" panose="020B0503020204020204" charset="-122"/>
                <a:cs typeface="微软雅黑" panose="020B0503020204020204" charset="-122"/>
              </a:rPr>
              <a:t>秦文</a:t>
            </a:r>
            <a:r>
              <a:rPr sz="2000" b="1" spc="-15" dirty="0">
                <a:latin typeface="微软雅黑" panose="020B0503020204020204" charset="-122"/>
                <a:ea typeface="微软雅黑" panose="020B0503020204020204" charset="-122"/>
                <a:cs typeface="微软雅黑" panose="020B0503020204020204" charset="-122"/>
              </a:rPr>
              <a:t>化</a:t>
            </a:r>
            <a:r>
              <a:rPr sz="2000" b="1"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李</a:t>
            </a:r>
            <a:r>
              <a:rPr sz="2000" b="1" spc="5" dirty="0">
                <a:latin typeface="微软雅黑" panose="020B0503020204020204" charset="-122"/>
                <a:ea typeface="微软雅黑" panose="020B0503020204020204" charset="-122"/>
                <a:cs typeface="微软雅黑" panose="020B0503020204020204" charset="-122"/>
              </a:rPr>
              <a:t>杭</a:t>
            </a:r>
            <a:r>
              <a:rPr sz="2000" b="1" spc="-5" dirty="0">
                <a:latin typeface="微软雅黑" panose="020B0503020204020204" charset="-122"/>
                <a:ea typeface="微软雅黑" panose="020B0503020204020204" charset="-122"/>
                <a:cs typeface="微软雅黑" panose="020B0503020204020204" charset="-122"/>
              </a:rPr>
              <a:t>育</a:t>
            </a:r>
            <a:r>
              <a:rPr sz="2000" b="1" spc="-10"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吴楚</a:t>
            </a:r>
            <a:r>
              <a:rPr sz="2000" b="1" spc="-20" dirty="0">
                <a:latin typeface="微软雅黑" panose="020B0503020204020204" charset="-122"/>
                <a:ea typeface="微软雅黑" panose="020B0503020204020204" charset="-122"/>
                <a:cs typeface="微软雅黑" panose="020B0503020204020204" charset="-122"/>
              </a:rPr>
              <a:t>文</a:t>
            </a:r>
            <a:r>
              <a:rPr sz="2000" b="1" spc="5" dirty="0">
                <a:latin typeface="微软雅黑" panose="020B0503020204020204" charset="-122"/>
                <a:ea typeface="微软雅黑" panose="020B0503020204020204" charset="-122"/>
                <a:cs typeface="微软雅黑" panose="020B0503020204020204" charset="-122"/>
              </a:rPr>
              <a:t>化</a:t>
            </a:r>
            <a:r>
              <a:rPr sz="2000" b="1" dirty="0">
                <a:latin typeface="微软雅黑" panose="020B0503020204020204" charset="-122"/>
                <a:ea typeface="微软雅黑" panose="020B0503020204020204" charset="-122"/>
                <a:cs typeface="微软雅黑" panose="020B0503020204020204" charset="-122"/>
              </a:rPr>
              <a:t>”</a:t>
            </a:r>
            <a:r>
              <a:rPr sz="2000" b="1" spc="-10"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张承</a:t>
            </a:r>
            <a:r>
              <a:rPr sz="2000" b="1" spc="-15" dirty="0">
                <a:latin typeface="微软雅黑" panose="020B0503020204020204" charset="-122"/>
                <a:ea typeface="微软雅黑" panose="020B0503020204020204" charset="-122"/>
                <a:cs typeface="微软雅黑" panose="020B0503020204020204" charset="-122"/>
              </a:rPr>
              <a:t>志</a:t>
            </a:r>
            <a:r>
              <a:rPr sz="2000" b="1"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草</a:t>
            </a:r>
            <a:r>
              <a:rPr sz="2000" b="1" spc="-15" dirty="0">
                <a:latin typeface="微软雅黑" panose="020B0503020204020204" charset="-122"/>
                <a:ea typeface="微软雅黑" panose="020B0503020204020204" charset="-122"/>
                <a:cs typeface="微软雅黑" panose="020B0503020204020204" charset="-122"/>
              </a:rPr>
              <a:t>原</a:t>
            </a:r>
            <a:r>
              <a:rPr sz="2000" b="1" spc="5" dirty="0">
                <a:latin typeface="微软雅黑" panose="020B0503020204020204" charset="-122"/>
                <a:ea typeface="微软雅黑" panose="020B0503020204020204" charset="-122"/>
                <a:cs typeface="微软雅黑" panose="020B0503020204020204" charset="-122"/>
              </a:rPr>
              <a:t>文</a:t>
            </a:r>
            <a:r>
              <a:rPr sz="2000" b="1" dirty="0">
                <a:latin typeface="微软雅黑" panose="020B0503020204020204" charset="-122"/>
                <a:ea typeface="微软雅黑" panose="020B0503020204020204" charset="-122"/>
                <a:cs typeface="微软雅黑" panose="020B0503020204020204" charset="-122"/>
              </a:rPr>
              <a:t>化</a:t>
            </a:r>
            <a:r>
              <a:rPr sz="2000" b="1" spc="5" dirty="0">
                <a:latin typeface="微软雅黑" panose="020B0503020204020204" charset="-122"/>
                <a:ea typeface="微软雅黑" panose="020B0503020204020204" charset="-122"/>
                <a:cs typeface="微软雅黑" panose="020B0503020204020204" charset="-122"/>
              </a:rPr>
              <a:t>”</a:t>
            </a:r>
            <a:endParaRPr sz="2000" b="1">
              <a:latin typeface="微软雅黑" panose="020B0503020204020204" charset="-122"/>
              <a:ea typeface="微软雅黑" panose="020B0503020204020204" charset="-122"/>
              <a:cs typeface="微软雅黑" panose="020B0503020204020204" charset="-122"/>
            </a:endParaRPr>
          </a:p>
          <a:p>
            <a:pPr marL="12700" marR="309880">
              <a:lnSpc>
                <a:spcPct val="140000"/>
              </a:lnSpc>
              <a:spcBef>
                <a:spcPts val="660"/>
              </a:spcBef>
              <a:buSzPct val="96000"/>
              <a:buAutoNum type="arabicPlain" startAt="3"/>
              <a:tabLst>
                <a:tab pos="801370" algn="l"/>
              </a:tabLst>
            </a:pPr>
            <a:r>
              <a:rPr sz="2400" b="1" dirty="0">
                <a:latin typeface="微软雅黑" panose="020B0503020204020204" charset="-122"/>
                <a:ea typeface="微软雅黑" panose="020B0503020204020204" charset="-122"/>
                <a:cs typeface="微软雅黑" panose="020B0503020204020204" charset="-122"/>
              </a:rPr>
              <a:t>表现手段上既有中国传统文学手法，又运用现代派的象征、暗示、抽</a:t>
            </a:r>
            <a:r>
              <a:rPr sz="2400" b="1" spc="5" dirty="0">
                <a:latin typeface="微软雅黑" panose="020B0503020204020204" charset="-122"/>
                <a:ea typeface="微软雅黑" panose="020B0503020204020204" charset="-122"/>
                <a:cs typeface="微软雅黑" panose="020B0503020204020204" charset="-122"/>
              </a:rPr>
              <a:t>象</a:t>
            </a:r>
            <a:r>
              <a:rPr sz="2400" b="1" dirty="0">
                <a:latin typeface="微软雅黑" panose="020B0503020204020204" charset="-122"/>
                <a:ea typeface="微软雅黑" panose="020B0503020204020204" charset="-122"/>
                <a:cs typeface="微软雅黑" panose="020B0503020204020204" charset="-122"/>
              </a:rPr>
              <a:t>等方法丰富 和加深作品意蕴。</a:t>
            </a:r>
            <a:endParaRPr sz="2400" b="1">
              <a:latin typeface="微软雅黑" panose="020B0503020204020204" charset="-122"/>
              <a:ea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41680" y="373761"/>
            <a:ext cx="25114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（四）寻根小说</a:t>
            </a:r>
            <a:endParaRPr sz="2800">
              <a:latin typeface="微软雅黑" panose="020B0503020204020204" charset="-122"/>
              <a:cs typeface="微软雅黑" panose="020B0503020204020204" charset="-122"/>
            </a:endParaRPr>
          </a:p>
        </p:txBody>
      </p:sp>
      <p:sp>
        <p:nvSpPr>
          <p:cNvPr id="6" name="object 6"/>
          <p:cNvSpPr txBox="1"/>
          <p:nvPr/>
        </p:nvSpPr>
        <p:spPr>
          <a:xfrm>
            <a:off x="741680" y="1248917"/>
            <a:ext cx="459232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三、名词解释</a:t>
            </a:r>
            <a:r>
              <a:rPr sz="2800" b="1" spc="-5" dirty="0">
                <a:solidFill>
                  <a:srgbClr val="C00000"/>
                </a:solidFill>
                <a:latin typeface="微软雅黑" panose="020B0503020204020204" charset="-122"/>
                <a:cs typeface="微软雅黑" panose="020B0503020204020204" charset="-122"/>
              </a:rPr>
              <a:t>“寻根小说”</a:t>
            </a:r>
            <a:r>
              <a:rPr sz="2400" b="1" spc="-5" dirty="0">
                <a:solidFill>
                  <a:srgbClr val="C00000"/>
                </a:solidFill>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
        <p:nvSpPr>
          <p:cNvPr id="7" name="object 7"/>
          <p:cNvSpPr txBox="1"/>
          <p:nvPr/>
        </p:nvSpPr>
        <p:spPr>
          <a:xfrm>
            <a:off x="741680" y="2061209"/>
            <a:ext cx="10875645" cy="236474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spc="-5" dirty="0">
                <a:solidFill>
                  <a:srgbClr val="C00000"/>
                </a:solidFill>
                <a:latin typeface="微软雅黑" panose="020B0503020204020204" charset="-122"/>
                <a:ea typeface="微软雅黑" panose="020B0503020204020204" charset="-122"/>
                <a:cs typeface="微软雅黑" panose="020B0503020204020204" charset="-122"/>
              </a:rPr>
              <a:t>1985</a:t>
            </a:r>
            <a:r>
              <a:rPr sz="2400" b="1" dirty="0">
                <a:solidFill>
                  <a:srgbClr val="C00000"/>
                </a:solidFill>
                <a:latin typeface="微软雅黑" panose="020B0503020204020204" charset="-122"/>
                <a:ea typeface="微软雅黑" panose="020B0503020204020204" charset="-122"/>
                <a:cs typeface="微软雅黑" panose="020B0503020204020204" charset="-122"/>
              </a:rPr>
              <a:t>年韩少功在《作家》</a:t>
            </a:r>
            <a:r>
              <a:rPr sz="2400" b="1" dirty="0">
                <a:latin typeface="微软雅黑" panose="020B0503020204020204" charset="-122"/>
                <a:ea typeface="微软雅黑" panose="020B0503020204020204" charset="-122"/>
                <a:cs typeface="微软雅黑" panose="020B0503020204020204" charset="-122"/>
              </a:rPr>
              <a:t>杂志上发表了文章</a:t>
            </a:r>
            <a:r>
              <a:rPr sz="2400" b="1" dirty="0">
                <a:solidFill>
                  <a:srgbClr val="C00000"/>
                </a:solidFill>
                <a:latin typeface="微软雅黑" panose="020B0503020204020204" charset="-122"/>
                <a:ea typeface="微软雅黑" panose="020B0503020204020204" charset="-122"/>
                <a:cs typeface="微软雅黑" panose="020B0503020204020204" charset="-122"/>
              </a:rPr>
              <a:t>《文学的”根“》，</a:t>
            </a:r>
            <a:r>
              <a:rPr sz="2400" b="1" dirty="0">
                <a:latin typeface="微软雅黑" panose="020B0503020204020204" charset="-122"/>
                <a:ea typeface="微软雅黑" panose="020B0503020204020204" charset="-122"/>
                <a:cs typeface="微软雅黑" panose="020B0503020204020204" charset="-122"/>
              </a:rPr>
              <a:t>推动了文</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latin typeface="微软雅黑" panose="020B0503020204020204" charset="-122"/>
                <a:ea typeface="微软雅黑" panose="020B0503020204020204" charset="-122"/>
                <a:cs typeface="微软雅黑" panose="020B0503020204020204" charset="-122"/>
              </a:rPr>
              <a:t>化寻根思潮。</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7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注重开掘题材中</a:t>
            </a:r>
            <a:r>
              <a:rPr sz="2400" b="1" spc="-10" dirty="0">
                <a:latin typeface="微软雅黑" panose="020B0503020204020204" charset="-122"/>
                <a:ea typeface="微软雅黑" panose="020B0503020204020204" charset="-122"/>
                <a:cs typeface="微软雅黑" panose="020B0503020204020204" charset="-122"/>
              </a:rPr>
              <a:t>所</a:t>
            </a:r>
            <a:r>
              <a:rPr sz="2400" b="1" dirty="0">
                <a:latin typeface="微软雅黑" panose="020B0503020204020204" charset="-122"/>
                <a:ea typeface="微软雅黑" panose="020B0503020204020204" charset="-122"/>
                <a:cs typeface="微软雅黑" panose="020B0503020204020204" charset="-122"/>
              </a:rPr>
              <a:t>蕴</a:t>
            </a:r>
            <a:r>
              <a:rPr sz="2400" b="1" spc="-5" dirty="0">
                <a:latin typeface="微软雅黑" panose="020B0503020204020204" charset="-122"/>
                <a:ea typeface="微软雅黑" panose="020B0503020204020204" charset="-122"/>
                <a:cs typeface="微软雅黑" panose="020B0503020204020204" charset="-122"/>
              </a:rPr>
              <a:t>含</a:t>
            </a:r>
            <a:r>
              <a:rPr sz="2400" b="1" spc="-5" dirty="0">
                <a:solidFill>
                  <a:srgbClr val="C00000"/>
                </a:solidFill>
                <a:latin typeface="微软雅黑" panose="020B0503020204020204" charset="-122"/>
                <a:ea typeface="微软雅黑" panose="020B0503020204020204" charset="-122"/>
                <a:cs typeface="微软雅黑" panose="020B0503020204020204" charset="-122"/>
              </a:rPr>
              <a:t>的历史文化传统，代表</a:t>
            </a:r>
            <a:r>
              <a:rPr sz="2400" b="1" spc="-5" dirty="0">
                <a:latin typeface="微软雅黑" panose="020B0503020204020204" charset="-122"/>
                <a:ea typeface="微软雅黑" panose="020B0503020204020204" charset="-122"/>
                <a:cs typeface="微软雅黑" panose="020B0503020204020204" charset="-122"/>
              </a:rPr>
              <a:t>作品有</a:t>
            </a:r>
            <a:r>
              <a:rPr sz="2400" b="1" dirty="0">
                <a:solidFill>
                  <a:srgbClr val="C00000"/>
                </a:solidFill>
                <a:latin typeface="微软雅黑" panose="020B0503020204020204" charset="-122"/>
                <a:ea typeface="微软雅黑" panose="020B0503020204020204" charset="-122"/>
                <a:cs typeface="微软雅黑" panose="020B0503020204020204" charset="-122"/>
              </a:rPr>
              <a:t>韩少功</a:t>
            </a:r>
            <a:r>
              <a:rPr sz="2400" b="1" spc="-10" dirty="0">
                <a:solidFill>
                  <a:srgbClr val="C00000"/>
                </a:solidFill>
                <a:latin typeface="微软雅黑" panose="020B0503020204020204" charset="-122"/>
                <a:ea typeface="微软雅黑" panose="020B0503020204020204" charset="-122"/>
                <a:cs typeface="微软雅黑" panose="020B0503020204020204" charset="-122"/>
              </a:rPr>
              <a:t>的</a:t>
            </a:r>
            <a:r>
              <a:rPr sz="2400" b="1" spc="-5" dirty="0">
                <a:solidFill>
                  <a:srgbClr val="C00000"/>
                </a:solidFill>
                <a:latin typeface="微软雅黑" panose="020B0503020204020204" charset="-122"/>
                <a:ea typeface="微软雅黑" panose="020B0503020204020204" charset="-122"/>
                <a:cs typeface="微软雅黑" panose="020B0503020204020204" charset="-122"/>
              </a:rPr>
              <a:t>《爸爸爸》</a:t>
            </a:r>
            <a:r>
              <a:rPr sz="2400" b="1" dirty="0">
                <a:solidFill>
                  <a:srgbClr val="C00000"/>
                </a:solidFill>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5"/>
              </a:spcBef>
            </a:pPr>
            <a:r>
              <a:rPr sz="2400" b="1" dirty="0">
                <a:latin typeface="微软雅黑" panose="020B0503020204020204" charset="-122"/>
                <a:ea typeface="微软雅黑" panose="020B0503020204020204" charset="-122"/>
                <a:cs typeface="微软雅黑" panose="020B0503020204020204" charset="-122"/>
              </a:rPr>
              <a:t>阿城的《棋王》。</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801105" y="1130046"/>
            <a:ext cx="937260" cy="504825"/>
          </a:xfrm>
          <a:custGeom>
            <a:avLst/>
            <a:gdLst/>
            <a:ahLst/>
            <a:cxnLst/>
            <a:rect l="l" t="t" r="r" b="b"/>
            <a:pathLst>
              <a:path w="937259" h="504825">
                <a:moveTo>
                  <a:pt x="685038" y="0"/>
                </a:moveTo>
                <a:lnTo>
                  <a:pt x="0" y="0"/>
                </a:lnTo>
                <a:lnTo>
                  <a:pt x="0" y="504443"/>
                </a:lnTo>
                <a:lnTo>
                  <a:pt x="685038" y="504443"/>
                </a:lnTo>
                <a:lnTo>
                  <a:pt x="937260" y="252221"/>
                </a:lnTo>
                <a:lnTo>
                  <a:pt x="685038" y="0"/>
                </a:lnTo>
                <a:close/>
              </a:path>
            </a:pathLst>
          </a:custGeom>
          <a:solidFill>
            <a:srgbClr val="006FC0"/>
          </a:solidFill>
        </p:spPr>
        <p:txBody>
          <a:bodyPr wrap="square" lIns="0" tIns="0" rIns="0" bIns="0" rtlCol="0"/>
          <a:lstStyle/>
          <a:p/>
        </p:txBody>
      </p:sp>
      <p:sp>
        <p:nvSpPr>
          <p:cNvPr id="10" name="object 10"/>
          <p:cNvSpPr/>
          <p:nvPr/>
        </p:nvSpPr>
        <p:spPr>
          <a:xfrm>
            <a:off x="5801105" y="1130046"/>
            <a:ext cx="937260" cy="504825"/>
          </a:xfrm>
          <a:custGeom>
            <a:avLst/>
            <a:gdLst/>
            <a:ahLst/>
            <a:cxnLst/>
            <a:rect l="l" t="t" r="r" b="b"/>
            <a:pathLst>
              <a:path w="937259" h="504825">
                <a:moveTo>
                  <a:pt x="0" y="0"/>
                </a:moveTo>
                <a:lnTo>
                  <a:pt x="685038" y="0"/>
                </a:lnTo>
                <a:lnTo>
                  <a:pt x="937260" y="252221"/>
                </a:lnTo>
                <a:lnTo>
                  <a:pt x="685038" y="504443"/>
                </a:lnTo>
                <a:lnTo>
                  <a:pt x="0" y="504443"/>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6040882" y="1174241"/>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0" y="1119505"/>
            <a:ext cx="10290175" cy="5262245"/>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cs typeface="微软雅黑" panose="020B0503020204020204" charset="-122"/>
              </a:rPr>
              <a:t>韩少功的中篇小说《爸爸爸》以一种象征、寓言的方式，通过描写一个原始部落鸡头寨的历史变迁，展示了一种封闭、凝滞、愚昧落后的民族文化形态。</a:t>
            </a:r>
            <a:endParaRPr lang="zh-CN" altLang="en-US" sz="2400" b="1">
              <a:latin typeface="微软雅黑" panose="020B0503020204020204" charset="-122"/>
              <a:ea typeface="微软雅黑" panose="020B0503020204020204" charset="-122"/>
              <a:cs typeface="微软雅黑" panose="020B0503020204020204" charset="-122"/>
            </a:endParaRPr>
          </a:p>
          <a:p>
            <a:r>
              <a:rPr lang="zh-CN" altLang="en-US" sz="2400" b="1">
                <a:latin typeface="微软雅黑" panose="020B0503020204020204" charset="-122"/>
                <a:ea typeface="微软雅黑" panose="020B0503020204020204" charset="-122"/>
                <a:cs typeface="微软雅黑" panose="020B0503020204020204" charset="-122"/>
              </a:rPr>
              <a:t>作品以白痴丙崽为主人公，通过对他的刻画，勾勒出人们对传统文化的某种畸形病态的思维方式，表达了作家对传统文化的深刻反思与批判。丙崽是一个“未老先衰”却又总也“长不大”的小老头，外形奇怪猥琐，只会反复说两个词：“爸爸爸”和“妈妈”。但这样一个缺少理性、语言不清、思维混乱的人物却得到了鸡头寨全体村民的顶礼膜拜，被视为阴阳二卦，尊“丙相公”、“丙大爷”、“丙仙”。于是，缺少正常思维的丙崽正显示了村人们愚昧而缺少理性的病态精神症状。在鸡头寨与鸡尾寨发生争战之后，大多数男人都死了，而丙崽却依然顽固地活了下来。这个永远长不大的形象，象征了顽固、丑恶、无理性的生命本性，而他那两句口头禅，既包含了人类生命创造和延续的最原始最基本的形态，具有个体生命与传统文化之间息息相通的神秘意味，同时它又暗含着传统文化中那种长期以来影响和制约人类文明进步的绝对“二元对立”思维方式的亘久难变。</a:t>
            </a:r>
            <a:endParaRPr lang="zh-CN" altLang="en-US" sz="24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a:t>
            </a:r>
            <a:r>
              <a:rPr sz="3000" b="1" spc="-10" dirty="0">
                <a:latin typeface="微软雅黑" panose="020B0503020204020204" charset="-122"/>
                <a:ea typeface="微软雅黑" panose="020B0503020204020204" charset="-122"/>
                <a:cs typeface="微软雅黑" panose="020B0503020204020204" charset="-122"/>
              </a:rPr>
              <a:t>、</a:t>
            </a:r>
            <a:r>
              <a:rPr sz="3000" b="1" spc="-5" dirty="0">
                <a:solidFill>
                  <a:srgbClr val="C00000"/>
                </a:solidFill>
                <a:latin typeface="微软雅黑" panose="020B0503020204020204" charset="-122"/>
                <a:ea typeface="微软雅黑" panose="020B0503020204020204" charset="-122"/>
                <a:cs typeface="微软雅黑" panose="020B0503020204020204" charset="-122"/>
              </a:rPr>
              <a:t>现代派小说、</a:t>
            </a:r>
            <a:r>
              <a:rPr sz="3000" b="1" spc="-5" dirty="0">
                <a:latin typeface="微软雅黑" panose="020B0503020204020204" charset="-122"/>
                <a:ea typeface="微软雅黑" panose="020B0503020204020204" charset="-122"/>
                <a:cs typeface="微软雅黑" panose="020B0503020204020204" charset="-122"/>
              </a:rPr>
              <a:t>实验小说 </a:t>
            </a:r>
            <a:r>
              <a:rPr sz="3000" b="1" dirty="0">
                <a:latin typeface="微软雅黑" panose="020B0503020204020204" charset="-122"/>
                <a:ea typeface="微软雅黑" panose="020B0503020204020204" charset="-122"/>
                <a:cs typeface="微软雅黑" panose="020B0503020204020204" charset="-122"/>
              </a:rPr>
              <a:t>新写实小说、晚生代小说、女性小说 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09371" y="449656"/>
            <a:ext cx="5102860" cy="406400"/>
          </a:xfrm>
          <a:prstGeom prst="rect">
            <a:avLst/>
          </a:prstGeom>
        </p:spPr>
        <p:txBody>
          <a:bodyPr vert="horz" wrap="square" lIns="0" tIns="12065" rIns="0" bIns="0" rtlCol="0">
            <a:spAutoFit/>
          </a:bodyPr>
          <a:lstStyle/>
          <a:p>
            <a:pPr marL="12700">
              <a:lnSpc>
                <a:spcPct val="100000"/>
              </a:lnSpc>
              <a:spcBef>
                <a:spcPts val="95"/>
              </a:spcBef>
              <a:tabLst>
                <a:tab pos="1245235" algn="l"/>
              </a:tabLst>
            </a:pPr>
            <a:r>
              <a:rPr sz="2500" spc="-10" dirty="0"/>
              <a:t>第五</a:t>
            </a:r>
            <a:r>
              <a:rPr sz="2500" spc="-5" dirty="0"/>
              <a:t>章	</a:t>
            </a:r>
            <a:r>
              <a:rPr sz="2500" spc="-10" dirty="0"/>
              <a:t>新时期文学（1978-2000）</a:t>
            </a:r>
            <a:endParaRPr sz="2500"/>
          </a:p>
        </p:txBody>
      </p:sp>
      <p:sp>
        <p:nvSpPr>
          <p:cNvPr id="6" name="object 6"/>
          <p:cNvSpPr/>
          <p:nvPr/>
        </p:nvSpPr>
        <p:spPr>
          <a:xfrm>
            <a:off x="1088136" y="1543755"/>
            <a:ext cx="7452148" cy="4412036"/>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556361" y="387172"/>
            <a:ext cx="2463800" cy="391795"/>
          </a:xfrm>
          <a:prstGeom prst="rect">
            <a:avLst/>
          </a:prstGeom>
        </p:spPr>
        <p:txBody>
          <a:bodyPr vert="horz" wrap="square" lIns="0" tIns="12700" rIns="0" bIns="0" rtlCol="0">
            <a:spAutoFit/>
          </a:bodyPr>
          <a:lstStyle/>
          <a:p>
            <a:pPr marL="12700">
              <a:lnSpc>
                <a:spcPct val="100000"/>
              </a:lnSpc>
              <a:spcBef>
                <a:spcPts val="100"/>
              </a:spcBef>
            </a:pPr>
            <a:r>
              <a:rPr b="1" spc="-5" dirty="0">
                <a:latin typeface="微软雅黑" panose="020B0503020204020204" charset="-122"/>
                <a:cs typeface="微软雅黑" panose="020B0503020204020204" charset="-122"/>
              </a:rPr>
              <a:t>（五）现代派小说</a:t>
            </a:r>
            <a:endParaRPr b="1" spc="-5" dirty="0">
              <a:latin typeface="微软雅黑" panose="020B0503020204020204" charset="-122"/>
              <a:cs typeface="微软雅黑" panose="020B0503020204020204" charset="-122"/>
            </a:endParaRPr>
          </a:p>
        </p:txBody>
      </p:sp>
      <p:sp>
        <p:nvSpPr>
          <p:cNvPr id="6" name="object 6"/>
          <p:cNvSpPr txBox="1"/>
          <p:nvPr/>
        </p:nvSpPr>
        <p:spPr>
          <a:xfrm>
            <a:off x="103428" y="1110234"/>
            <a:ext cx="11914505" cy="3596005"/>
          </a:xfrm>
          <a:prstGeom prst="rect">
            <a:avLst/>
          </a:prstGeom>
        </p:spPr>
        <p:txBody>
          <a:bodyPr vert="horz" wrap="square" lIns="0" tIns="12700" rIns="0" bIns="0" rtlCol="0">
            <a:spAutoFit/>
          </a:bodyPr>
          <a:lstStyle/>
          <a:p>
            <a:pPr marL="264795" indent="-252730">
              <a:lnSpc>
                <a:spcPct val="100000"/>
              </a:lnSpc>
              <a:spcBef>
                <a:spcPts val="100"/>
              </a:spcBef>
              <a:buSzPct val="96000"/>
              <a:buFont typeface="΢"/>
              <a:buAutoNum type="arabicPeriod"/>
              <a:tabLst>
                <a:tab pos="265430" algn="l"/>
              </a:tabLst>
            </a:pPr>
            <a:r>
              <a:rPr sz="2400" b="1" dirty="0">
                <a:latin typeface="微软雅黑" panose="020B0503020204020204" charset="-122"/>
                <a:ea typeface="微软雅黑" panose="020B0503020204020204" charset="-122"/>
                <a:cs typeface="微软雅黑" panose="020B0503020204020204" charset="-122"/>
              </a:rPr>
              <a:t>真正产生：</a:t>
            </a:r>
            <a:r>
              <a:rPr sz="2400" b="1" dirty="0">
                <a:solidFill>
                  <a:srgbClr val="C00000"/>
                </a:solidFill>
                <a:latin typeface="微软雅黑" panose="020B0503020204020204" charset="-122"/>
                <a:ea typeface="微软雅黑" panose="020B0503020204020204" charset="-122"/>
                <a:cs typeface="微软雅黑" panose="020B0503020204020204" charset="-122"/>
              </a:rPr>
              <a:t>刘索拉</a:t>
            </a:r>
            <a:r>
              <a:rPr sz="2400" b="1" spc="-5" dirty="0">
                <a:latin typeface="微软雅黑" panose="020B0503020204020204" charset="-122"/>
                <a:ea typeface="微软雅黑" panose="020B0503020204020204" charset="-122"/>
                <a:cs typeface="微软雅黑" panose="020B0503020204020204" charset="-122"/>
              </a:rPr>
              <a:t>1985</a:t>
            </a:r>
            <a:r>
              <a:rPr sz="2400" b="1" dirty="0">
                <a:latin typeface="微软雅黑" panose="020B0503020204020204" charset="-122"/>
                <a:ea typeface="微软雅黑" panose="020B0503020204020204" charset="-122"/>
                <a:cs typeface="微软雅黑" panose="020B0503020204020204" charset="-122"/>
              </a:rPr>
              <a:t>年在《人民文学》发表中篇小说</a:t>
            </a:r>
            <a:r>
              <a:rPr sz="2400" b="1" dirty="0">
                <a:solidFill>
                  <a:srgbClr val="C00000"/>
                </a:solidFill>
                <a:latin typeface="微软雅黑" panose="020B0503020204020204" charset="-122"/>
                <a:ea typeface="微软雅黑" panose="020B0503020204020204" charset="-122"/>
                <a:cs typeface="微软雅黑" panose="020B0503020204020204" charset="-122"/>
              </a:rPr>
              <a:t>《你别无选择》</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eriod"/>
            </a:pPr>
            <a:endParaRPr sz="3000" b="1">
              <a:latin typeface="微软雅黑" panose="020B0503020204020204" charset="-122"/>
              <a:ea typeface="微软雅黑" panose="020B0503020204020204" charset="-122"/>
              <a:cs typeface="微软雅黑" panose="020B0503020204020204" charset="-122"/>
            </a:endParaRPr>
          </a:p>
          <a:p>
            <a:pPr marL="264795" indent="-252730">
              <a:lnSpc>
                <a:spcPct val="100000"/>
              </a:lnSpc>
              <a:buSzPct val="96000"/>
              <a:buFont typeface="΢"/>
              <a:buAutoNum type="arabicPeriod"/>
              <a:tabLst>
                <a:tab pos="265430" algn="l"/>
              </a:tabLst>
            </a:pPr>
            <a:r>
              <a:rPr sz="2400" b="1" dirty="0">
                <a:latin typeface="微软雅黑" panose="020B0503020204020204" charset="-122"/>
                <a:ea typeface="微软雅黑" panose="020B0503020204020204" charset="-122"/>
                <a:cs typeface="微软雅黑" panose="020B0503020204020204" charset="-122"/>
              </a:rPr>
              <a:t>代表作家作品：刘索拉《蓝天绿海》、《寻找歌王》、</a:t>
            </a:r>
            <a:r>
              <a:rPr sz="2400" b="1" dirty="0">
                <a:solidFill>
                  <a:srgbClr val="C00000"/>
                </a:solidFill>
                <a:latin typeface="微软雅黑" panose="020B0503020204020204" charset="-122"/>
                <a:ea typeface="微软雅黑" panose="020B0503020204020204" charset="-122"/>
                <a:cs typeface="微软雅黑" panose="020B0503020204020204" charset="-122"/>
              </a:rPr>
              <a:t>徐星《无主题变奏》、</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200000"/>
              </a:lnSpc>
              <a:spcBef>
                <a:spcPts val="575"/>
              </a:spcBef>
            </a:pPr>
            <a:r>
              <a:rPr sz="2400" b="1" dirty="0">
                <a:latin typeface="微软雅黑" panose="020B0503020204020204" charset="-122"/>
                <a:ea typeface="微软雅黑" panose="020B0503020204020204" charset="-122"/>
                <a:cs typeface="微软雅黑" panose="020B0503020204020204" charset="-122"/>
              </a:rPr>
              <a:t>残雪《苍老的浮云》、《黄泥街》、《突围表演》、</a:t>
            </a:r>
            <a:r>
              <a:rPr sz="2400" b="1" dirty="0">
                <a:solidFill>
                  <a:srgbClr val="FF0000"/>
                </a:solidFill>
                <a:latin typeface="微软雅黑" panose="020B0503020204020204" charset="-122"/>
                <a:ea typeface="微软雅黑" panose="020B0503020204020204" charset="-122"/>
                <a:cs typeface="微软雅黑" panose="020B0503020204020204" charset="-122"/>
              </a:rPr>
              <a:t>莫言《红高粱》</a:t>
            </a:r>
            <a:r>
              <a:rPr sz="2400" b="1" dirty="0">
                <a:latin typeface="微软雅黑" panose="020B0503020204020204" charset="-122"/>
                <a:ea typeface="微软雅黑" panose="020B0503020204020204" charset="-122"/>
                <a:cs typeface="微软雅黑" panose="020B0503020204020204" charset="-122"/>
              </a:rPr>
              <a:t>《透明的红萝卜》、 王蒙《蝴蝶》、洪峰《奔丧》、《生命之流》。</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3000" b="1">
              <a:latin typeface="微软雅黑" panose="020B0503020204020204" charset="-122"/>
              <a:ea typeface="微软雅黑" panose="020B0503020204020204" charset="-122"/>
              <a:cs typeface="微软雅黑" panose="020B0503020204020204" charset="-122"/>
            </a:endParaRPr>
          </a:p>
          <a:p>
            <a:pPr marL="264795" indent="-252730">
              <a:lnSpc>
                <a:spcPct val="100000"/>
              </a:lnSpc>
              <a:buSzPct val="96000"/>
              <a:buFont typeface="΢"/>
              <a:buAutoNum type="arabicPeriod" startAt="3"/>
              <a:tabLst>
                <a:tab pos="265430" algn="l"/>
              </a:tabLst>
            </a:pPr>
            <a:r>
              <a:rPr sz="2400" b="1" spc="-5" dirty="0">
                <a:latin typeface="微软雅黑" panose="020B0503020204020204" charset="-122"/>
                <a:ea typeface="微软雅黑" panose="020B0503020204020204" charset="-122"/>
                <a:cs typeface="微软雅黑" panose="020B0503020204020204" charset="-122"/>
              </a:rPr>
              <a:t>思想</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表现人类普遍的荒诞性，充分体现“现代意识”</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391241" y="71119"/>
            <a:ext cx="1757476" cy="988974"/>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3400805" y="372618"/>
            <a:ext cx="937260" cy="504825"/>
          </a:xfrm>
          <a:custGeom>
            <a:avLst/>
            <a:gdLst/>
            <a:ahLst/>
            <a:cxnLst/>
            <a:rect l="l" t="t" r="r" b="b"/>
            <a:pathLst>
              <a:path w="937260" h="504825">
                <a:moveTo>
                  <a:pt x="685038" y="0"/>
                </a:moveTo>
                <a:lnTo>
                  <a:pt x="0" y="0"/>
                </a:lnTo>
                <a:lnTo>
                  <a:pt x="0" y="504444"/>
                </a:lnTo>
                <a:lnTo>
                  <a:pt x="685038" y="504444"/>
                </a:lnTo>
                <a:lnTo>
                  <a:pt x="937260" y="252222"/>
                </a:lnTo>
                <a:lnTo>
                  <a:pt x="685038" y="0"/>
                </a:lnTo>
                <a:close/>
              </a:path>
            </a:pathLst>
          </a:custGeom>
          <a:solidFill>
            <a:srgbClr val="00AF50"/>
          </a:solidFill>
        </p:spPr>
        <p:txBody>
          <a:bodyPr wrap="square" lIns="0" tIns="0" rIns="0" bIns="0" rtlCol="0"/>
          <a:lstStyle/>
          <a:p/>
        </p:txBody>
      </p:sp>
      <p:sp>
        <p:nvSpPr>
          <p:cNvPr id="9" name="object 9"/>
          <p:cNvSpPr/>
          <p:nvPr/>
        </p:nvSpPr>
        <p:spPr>
          <a:xfrm>
            <a:off x="3400805" y="372618"/>
            <a:ext cx="937260" cy="504825"/>
          </a:xfrm>
          <a:custGeom>
            <a:avLst/>
            <a:gdLst/>
            <a:ahLst/>
            <a:cxnLst/>
            <a:rect l="l" t="t" r="r" b="b"/>
            <a:pathLst>
              <a:path w="937260" h="504825">
                <a:moveTo>
                  <a:pt x="0" y="0"/>
                </a:moveTo>
                <a:lnTo>
                  <a:pt x="685038" y="0"/>
                </a:lnTo>
                <a:lnTo>
                  <a:pt x="937260" y="252222"/>
                </a:lnTo>
                <a:lnTo>
                  <a:pt x="685038" y="504444"/>
                </a:lnTo>
                <a:lnTo>
                  <a:pt x="0" y="504444"/>
                </a:lnTo>
                <a:lnTo>
                  <a:pt x="0" y="0"/>
                </a:lnTo>
                <a:close/>
              </a:path>
            </a:pathLst>
          </a:custGeom>
          <a:ln w="28956">
            <a:solidFill>
              <a:srgbClr val="00AF50"/>
            </a:solidFill>
          </a:ln>
        </p:spPr>
        <p:txBody>
          <a:bodyPr wrap="square" lIns="0" tIns="0" rIns="0" bIns="0" rtlCol="0"/>
          <a:lstStyle/>
          <a:p/>
        </p:txBody>
      </p:sp>
      <p:sp>
        <p:nvSpPr>
          <p:cNvPr id="10" name="object 10"/>
          <p:cNvSpPr txBox="1"/>
          <p:nvPr/>
        </p:nvSpPr>
        <p:spPr>
          <a:xfrm>
            <a:off x="3640073" y="416128"/>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556361" y="387172"/>
            <a:ext cx="2463800" cy="39179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（五）现代派小说</a:t>
            </a:r>
            <a:endParaRPr sz="2400">
              <a:latin typeface="微软雅黑" panose="020B0503020204020204" charset="-122"/>
              <a:cs typeface="微软雅黑" panose="020B0503020204020204" charset="-122"/>
            </a:endParaRPr>
          </a:p>
        </p:txBody>
      </p:sp>
      <p:sp>
        <p:nvSpPr>
          <p:cNvPr id="6" name="object 6"/>
          <p:cNvSpPr txBox="1"/>
          <p:nvPr/>
        </p:nvSpPr>
        <p:spPr>
          <a:xfrm>
            <a:off x="103428" y="973073"/>
            <a:ext cx="3961129"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4.</a:t>
            </a:r>
            <a:r>
              <a:rPr sz="2400" b="1" dirty="0">
                <a:latin typeface="微软雅黑" panose="020B0503020204020204" charset="-122"/>
                <a:cs typeface="微软雅黑" panose="020B0503020204020204" charset="-122"/>
              </a:rPr>
              <a:t>名词解释“现代派小说”：</a:t>
            </a:r>
            <a:endParaRPr sz="2400">
              <a:latin typeface="微软雅黑" panose="020B0503020204020204" charset="-122"/>
              <a:cs typeface="微软雅黑" panose="020B0503020204020204" charset="-122"/>
            </a:endParaRPr>
          </a:p>
        </p:txBody>
      </p:sp>
      <p:sp>
        <p:nvSpPr>
          <p:cNvPr id="7" name="object 7"/>
          <p:cNvSpPr txBox="1"/>
          <p:nvPr/>
        </p:nvSpPr>
        <p:spPr>
          <a:xfrm>
            <a:off x="103428" y="1411304"/>
            <a:ext cx="11804650" cy="2375535"/>
          </a:xfrm>
          <a:prstGeom prst="rect">
            <a:avLst/>
          </a:prstGeom>
        </p:spPr>
        <p:txBody>
          <a:bodyPr vert="horz" wrap="square" lIns="0" tIns="196215" rIns="0" bIns="0" rtlCol="0">
            <a:spAutoFit/>
          </a:bodyPr>
          <a:lstStyle/>
          <a:p>
            <a:pPr marL="193675">
              <a:lnSpc>
                <a:spcPct val="100000"/>
              </a:lnSpc>
              <a:spcBef>
                <a:spcPts val="1545"/>
              </a:spcBef>
            </a:pPr>
            <a:r>
              <a:rPr sz="2400" b="1" spc="-10" dirty="0">
                <a:latin typeface="微软雅黑" panose="020B0503020204020204" charset="-122"/>
                <a:ea typeface="微软雅黑" panose="020B0503020204020204" charset="-122"/>
                <a:cs typeface="微软雅黑" panose="020B0503020204020204" charset="-122"/>
              </a:rPr>
              <a:t>1）1985</a:t>
            </a:r>
            <a:r>
              <a:rPr sz="2400" b="1" spc="-5" dirty="0">
                <a:latin typeface="微软雅黑" panose="020B0503020204020204" charset="-122"/>
                <a:ea typeface="微软雅黑" panose="020B0503020204020204" charset="-122"/>
                <a:cs typeface="微软雅黑" panose="020B0503020204020204" charset="-122"/>
              </a:rPr>
              <a:t>年，刘索拉发表于《人民文学</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的《你别无选择》被认为是中国当代文学第一</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部成功的“现代派小说”；</a:t>
            </a:r>
            <a:endParaRPr sz="2400" b="1">
              <a:latin typeface="微软雅黑" panose="020B0503020204020204" charset="-122"/>
              <a:ea typeface="微软雅黑" panose="020B0503020204020204" charset="-122"/>
              <a:cs typeface="微软雅黑" panose="020B0503020204020204" charset="-122"/>
            </a:endParaRPr>
          </a:p>
          <a:p>
            <a:pPr marL="677545" indent="-484505">
              <a:lnSpc>
                <a:spcPct val="100000"/>
              </a:lnSpc>
              <a:spcBef>
                <a:spcPts val="2015"/>
              </a:spcBef>
              <a:buSzPct val="96000"/>
              <a:buFont typeface="΢"/>
              <a:buAutoNum type="arabicPlain" startAt="2"/>
              <a:tabLst>
                <a:tab pos="678180" algn="l"/>
              </a:tabLst>
            </a:pPr>
            <a:r>
              <a:rPr sz="2400" b="1" dirty="0">
                <a:latin typeface="微软雅黑" panose="020B0503020204020204" charset="-122"/>
                <a:ea typeface="微软雅黑" panose="020B0503020204020204" charset="-122"/>
                <a:cs typeface="微软雅黑" panose="020B0503020204020204" charset="-122"/>
              </a:rPr>
              <a:t>代表性作家作品有刘索拉、莫言《红高粱》、王蒙《布礼》《蝴蝶》</a:t>
            </a:r>
            <a:endParaRPr sz="2400" b="1">
              <a:latin typeface="微软雅黑" panose="020B0503020204020204" charset="-122"/>
              <a:ea typeface="微软雅黑" panose="020B0503020204020204" charset="-122"/>
              <a:cs typeface="微软雅黑" panose="020B0503020204020204" charset="-122"/>
            </a:endParaRPr>
          </a:p>
          <a:p>
            <a:pPr marL="677545" indent="-484505">
              <a:lnSpc>
                <a:spcPct val="100000"/>
              </a:lnSpc>
              <a:spcBef>
                <a:spcPts val="2020"/>
              </a:spcBef>
              <a:buSzPct val="96000"/>
              <a:buAutoNum type="arabicPlain" startAt="2"/>
              <a:tabLst>
                <a:tab pos="678180" algn="l"/>
              </a:tabLst>
            </a:pPr>
            <a:r>
              <a:rPr sz="2400" b="1" dirty="0">
                <a:latin typeface="微软雅黑" panose="020B0503020204020204" charset="-122"/>
                <a:ea typeface="微软雅黑" panose="020B0503020204020204" charset="-122"/>
                <a:cs typeface="微软雅黑" panose="020B0503020204020204" charset="-122"/>
              </a:rPr>
              <a:t>“现代派小说”表</a:t>
            </a:r>
            <a:r>
              <a:rPr sz="2400" b="1" spc="-20" dirty="0">
                <a:latin typeface="微软雅黑" panose="020B0503020204020204" charset="-122"/>
                <a:ea typeface="微软雅黑" panose="020B0503020204020204" charset="-122"/>
                <a:cs typeface="微软雅黑" panose="020B0503020204020204" charset="-122"/>
              </a:rPr>
              <a:t>现</a:t>
            </a:r>
            <a:r>
              <a:rPr sz="2400" b="1" dirty="0">
                <a:latin typeface="微软雅黑" panose="020B0503020204020204" charset="-122"/>
                <a:ea typeface="微软雅黑" panose="020B0503020204020204" charset="-122"/>
                <a:cs typeface="微软雅黑" panose="020B0503020204020204" charset="-122"/>
              </a:rPr>
              <a:t>人类普遍的荒诞性，充分体现“现代意识”</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10391241" y="71119"/>
            <a:ext cx="1757476" cy="98897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263390" y="828294"/>
            <a:ext cx="935990" cy="502920"/>
          </a:xfrm>
          <a:custGeom>
            <a:avLst/>
            <a:gdLst/>
            <a:ahLst/>
            <a:cxnLst/>
            <a:rect l="l" t="t" r="r" b="b"/>
            <a:pathLst>
              <a:path w="935989" h="502919">
                <a:moveTo>
                  <a:pt x="684276" y="0"/>
                </a:moveTo>
                <a:lnTo>
                  <a:pt x="0" y="0"/>
                </a:lnTo>
                <a:lnTo>
                  <a:pt x="0" y="502919"/>
                </a:lnTo>
                <a:lnTo>
                  <a:pt x="684276" y="502919"/>
                </a:lnTo>
                <a:lnTo>
                  <a:pt x="935736" y="251459"/>
                </a:lnTo>
                <a:lnTo>
                  <a:pt x="684276" y="0"/>
                </a:lnTo>
                <a:close/>
              </a:path>
            </a:pathLst>
          </a:custGeom>
          <a:solidFill>
            <a:srgbClr val="006FC0"/>
          </a:solidFill>
        </p:spPr>
        <p:txBody>
          <a:bodyPr wrap="square" lIns="0" tIns="0" rIns="0" bIns="0" rtlCol="0"/>
          <a:lstStyle/>
          <a:p/>
        </p:txBody>
      </p:sp>
      <p:sp>
        <p:nvSpPr>
          <p:cNvPr id="10" name="object 10"/>
          <p:cNvSpPr/>
          <p:nvPr/>
        </p:nvSpPr>
        <p:spPr>
          <a:xfrm>
            <a:off x="4263390" y="828294"/>
            <a:ext cx="935990" cy="502920"/>
          </a:xfrm>
          <a:custGeom>
            <a:avLst/>
            <a:gdLst/>
            <a:ahLst/>
            <a:cxnLst/>
            <a:rect l="l" t="t" r="r" b="b"/>
            <a:pathLst>
              <a:path w="935989" h="502919">
                <a:moveTo>
                  <a:pt x="0" y="0"/>
                </a:moveTo>
                <a:lnTo>
                  <a:pt x="684276" y="0"/>
                </a:lnTo>
                <a:lnTo>
                  <a:pt x="935736" y="251459"/>
                </a:lnTo>
                <a:lnTo>
                  <a:pt x="684276" y="502919"/>
                </a:lnTo>
                <a:lnTo>
                  <a:pt x="0" y="502919"/>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4502022" y="87147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360" y="554355"/>
            <a:ext cx="9733915" cy="5323205"/>
          </a:xfrm>
          <a:prstGeom prst="rect">
            <a:avLst/>
          </a:prstGeom>
          <a:noFill/>
        </p:spPr>
        <p:txBody>
          <a:bodyPr wrap="square" rtlCol="0" anchor="t">
            <a:spAutoFit/>
          </a:bodyPr>
          <a:p>
            <a:r>
              <a:rPr lang="zh-CN" altLang="en-US" sz="2000" b="1">
                <a:latin typeface="微软雅黑" panose="020B0503020204020204" charset="-122"/>
                <a:ea typeface="微软雅黑" panose="020B0503020204020204" charset="-122"/>
                <a:cs typeface="微软雅黑" panose="020B0503020204020204" charset="-122"/>
              </a:rPr>
              <a:t>《红高粱》通过“我”的叙述，描写了抗日战争期间，“我”的祖先在高密东北乡轰轰烈烈、英勇悲壮的人生故事。  故事的主线是“我”的爷爷和奶奶，故事发生的主要地点是高密东北乡。“我”的爷爷叫余占鳌，奶奶叫戴凤莲，至于高密东北乡这个地方作者对其做过如下的描述：“最美丽最丑陋、最超脱最世俗同时最圣洁最龌龊，也是最英雄好汉最王八蛋以及最能喝酒和最能爱的地方，这就是高密东北乡。”</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爷爷余占鳌，他勇敢剽悍、风流倜傥，他是高密东北乡杀人不眨眼的土匪，又是精忠报国的英雄，他所有类似于土匪的行径几乎都合乎最善良而单纯的人性之美，因此他似匪非匪，他杀人越货却能得到谅解与宽恕甚至让他的子孙为之骄傲。</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奶奶戴凤莲，做大姑娘时因为有一双难得的小脚和姣好的面容，被拥有高粱酒作坊的财主单廷秀看重，曾外祖父为了钱财小利不惜将刚满十六岁的戴凤莲嫁给了单廷秀得麻风病的独生儿子单扁郎。而“我”奶奶戴凤莲她不甘嫁给麻风病人单扁郎，勇于追求自己的幸福。她虽然生活在封建社会，从小也是大门不出二门不迈的女工，可她却不亚于一个女中豪杰，她目光长远，敢作敢当，她积极鼓励爷爷抗日并且自己也是一位抗日的女英雄。她得到了爷爷的爱也得到了很多人的尊重。</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“我”的父亲余豆官则确确实实地印证了那一句：“虎父无犬子。”麻木懦弱的晚辈们则在祖、父辈们创造的辉煌历史面前羞愧难当、无地自容，但同时，那明亮的光环又指引着晚辈们的回归之路。</a:t>
            </a:r>
            <a:endParaRPr lang="zh-CN" altLang="en-US" sz="20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伤痕小说、反思小说、改革小说、</a:t>
            </a:r>
            <a:endParaRPr sz="3000">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a:t>
            </a:r>
            <a:r>
              <a:rPr sz="3000" b="1" spc="-25" dirty="0">
                <a:latin typeface="微软雅黑" panose="020B0503020204020204" charset="-122"/>
                <a:ea typeface="微软雅黑" panose="020B0503020204020204" charset="-122"/>
                <a:cs typeface="微软雅黑" panose="020B0503020204020204" charset="-122"/>
              </a:rPr>
              <a:t>、</a:t>
            </a:r>
            <a:r>
              <a:rPr sz="3000" b="1" spc="-5" dirty="0">
                <a:solidFill>
                  <a:srgbClr val="C00000"/>
                </a:solidFill>
                <a:latin typeface="微软雅黑" panose="020B0503020204020204" charset="-122"/>
                <a:ea typeface="微软雅黑" panose="020B0503020204020204" charset="-122"/>
                <a:cs typeface="微软雅黑" panose="020B0503020204020204" charset="-122"/>
              </a:rPr>
              <a:t>实验小说 </a:t>
            </a:r>
            <a:r>
              <a:rPr sz="3000" b="1" dirty="0">
                <a:latin typeface="微软雅黑" panose="020B0503020204020204" charset="-122"/>
                <a:ea typeface="微软雅黑" panose="020B0503020204020204" charset="-122"/>
                <a:cs typeface="微软雅黑" panose="020B0503020204020204" charset="-122"/>
              </a:rPr>
              <a:t>新写实小说、晚生代小说、女性小说 现实主义冲击波小说</a:t>
            </a:r>
            <a:endParaRPr sz="3000">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597509" y="383540"/>
            <a:ext cx="25114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（六）实验小说</a:t>
            </a:r>
            <a:endParaRPr sz="2800">
              <a:latin typeface="微软雅黑" panose="020B0503020204020204" charset="-122"/>
              <a:cs typeface="微软雅黑" panose="020B0503020204020204" charset="-122"/>
            </a:endParaRPr>
          </a:p>
        </p:txBody>
      </p:sp>
      <p:sp>
        <p:nvSpPr>
          <p:cNvPr id="6" name="object 6"/>
          <p:cNvSpPr txBox="1"/>
          <p:nvPr/>
        </p:nvSpPr>
        <p:spPr>
          <a:xfrm>
            <a:off x="278688" y="1078179"/>
            <a:ext cx="11788140" cy="226631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时间：1985年前后出现，具有后现代主义倾向的小说潮流，又称</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先锋小说”</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、主要作家：马原、洪峰、格非、余华、苏童、林白、王安忆</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主要作品：马原《虚构》、《冈底斯的诱惑》、洪</a:t>
            </a:r>
            <a:r>
              <a:rPr sz="2400" b="1" dirty="0">
                <a:latin typeface="微软雅黑" panose="020B0503020204020204" charset="-122"/>
                <a:ea typeface="微软雅黑" panose="020B0503020204020204" charset="-122"/>
                <a:cs typeface="微软雅黑" panose="020B0503020204020204" charset="-122"/>
              </a:rPr>
              <a:t>峰</a:t>
            </a:r>
            <a:r>
              <a:rPr sz="2400" b="1" spc="-5" dirty="0">
                <a:latin typeface="微软雅黑" panose="020B0503020204020204" charset="-122"/>
                <a:ea typeface="微软雅黑" panose="020B0503020204020204" charset="-122"/>
                <a:cs typeface="微软雅黑" panose="020B0503020204020204" charset="-122"/>
              </a:rPr>
              <a:t>《极地之侧》、格非《迷舟》</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dirty="0">
                <a:latin typeface="微软雅黑" panose="020B0503020204020204" charset="-122"/>
                <a:ea typeface="微软雅黑" panose="020B0503020204020204" charset="-122"/>
                <a:cs typeface="微软雅黑" panose="020B0503020204020204" charset="-122"/>
              </a:rPr>
              <a:t>苏童《平静如水》、余华《现实一种》</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015728" y="39623"/>
            <a:ext cx="2151887" cy="1246631"/>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597509" y="383540"/>
            <a:ext cx="25114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（六）实验小说</a:t>
            </a:r>
            <a:endParaRPr sz="2800">
              <a:latin typeface="微软雅黑" panose="020B0503020204020204" charset="-122"/>
              <a:cs typeface="微软雅黑" panose="020B0503020204020204" charset="-122"/>
            </a:endParaRPr>
          </a:p>
        </p:txBody>
      </p:sp>
      <p:sp>
        <p:nvSpPr>
          <p:cNvPr id="6" name="object 6"/>
          <p:cNvSpPr/>
          <p:nvPr/>
        </p:nvSpPr>
        <p:spPr>
          <a:xfrm>
            <a:off x="10038379" y="77400"/>
            <a:ext cx="2106585" cy="1186189"/>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2632710" y="1035558"/>
            <a:ext cx="937260" cy="502920"/>
          </a:xfrm>
          <a:custGeom>
            <a:avLst/>
            <a:gdLst/>
            <a:ahLst/>
            <a:cxnLst/>
            <a:rect l="l" t="t" r="r" b="b"/>
            <a:pathLst>
              <a:path w="937260" h="502919">
                <a:moveTo>
                  <a:pt x="685800" y="0"/>
                </a:moveTo>
                <a:lnTo>
                  <a:pt x="0" y="0"/>
                </a:lnTo>
                <a:lnTo>
                  <a:pt x="0" y="502919"/>
                </a:lnTo>
                <a:lnTo>
                  <a:pt x="685800" y="502919"/>
                </a:lnTo>
                <a:lnTo>
                  <a:pt x="937260" y="251459"/>
                </a:lnTo>
                <a:lnTo>
                  <a:pt x="685800" y="0"/>
                </a:lnTo>
                <a:close/>
              </a:path>
            </a:pathLst>
          </a:custGeom>
          <a:solidFill>
            <a:srgbClr val="006FC0"/>
          </a:solidFill>
        </p:spPr>
        <p:txBody>
          <a:bodyPr wrap="square" lIns="0" tIns="0" rIns="0" bIns="0" rtlCol="0"/>
          <a:lstStyle/>
          <a:p/>
        </p:txBody>
      </p:sp>
      <p:sp>
        <p:nvSpPr>
          <p:cNvPr id="8" name="object 8"/>
          <p:cNvSpPr/>
          <p:nvPr/>
        </p:nvSpPr>
        <p:spPr>
          <a:xfrm>
            <a:off x="2632710" y="1035558"/>
            <a:ext cx="937260" cy="502920"/>
          </a:xfrm>
          <a:custGeom>
            <a:avLst/>
            <a:gdLst/>
            <a:ahLst/>
            <a:cxnLst/>
            <a:rect l="l" t="t" r="r" b="b"/>
            <a:pathLst>
              <a:path w="937260" h="502919">
                <a:moveTo>
                  <a:pt x="0" y="0"/>
                </a:moveTo>
                <a:lnTo>
                  <a:pt x="685800" y="0"/>
                </a:lnTo>
                <a:lnTo>
                  <a:pt x="937260" y="251459"/>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9" name="object 9"/>
          <p:cNvSpPr txBox="1"/>
          <p:nvPr/>
        </p:nvSpPr>
        <p:spPr>
          <a:xfrm>
            <a:off x="278688" y="1078179"/>
            <a:ext cx="11187430" cy="3373755"/>
          </a:xfrm>
          <a:prstGeom prst="rect">
            <a:avLst/>
          </a:prstGeom>
        </p:spPr>
        <p:txBody>
          <a:bodyPr vert="horz" wrap="square" lIns="0" tIns="12700" rIns="0" bIns="0" rtlCol="0">
            <a:spAutoFit/>
          </a:bodyPr>
          <a:lstStyle/>
          <a:p>
            <a:pPr marL="12700">
              <a:lnSpc>
                <a:spcPct val="100000"/>
              </a:lnSpc>
              <a:spcBef>
                <a:spcPts val="100"/>
              </a:spcBef>
              <a:tabLst>
                <a:tab pos="2605405" algn="l"/>
              </a:tabLst>
            </a:pPr>
            <a:r>
              <a:rPr sz="2400" b="1" spc="-10" dirty="0">
                <a:latin typeface="微软雅黑" panose="020B0503020204020204" charset="-122"/>
                <a:ea typeface="微软雅黑" panose="020B0503020204020204" charset="-122"/>
                <a:cs typeface="微软雅黑" panose="020B0503020204020204" charset="-122"/>
              </a:rPr>
              <a:t>4</a:t>
            </a:r>
            <a:r>
              <a:rPr sz="2400" b="1" dirty="0">
                <a:latin typeface="微软雅黑" panose="020B0503020204020204" charset="-122"/>
                <a:ea typeface="微软雅黑" panose="020B0503020204020204" charset="-122"/>
                <a:cs typeface="微软雅黑" panose="020B0503020204020204" charset="-122"/>
              </a:rPr>
              <a:t>、艺术特点：	</a:t>
            </a:r>
            <a:r>
              <a:rPr sz="2400" b="1" dirty="0">
                <a:solidFill>
                  <a:srgbClr val="FFFFFF"/>
                </a:solidFill>
                <a:latin typeface="微软雅黑" panose="020B0503020204020204" charset="-122"/>
                <a:ea typeface="微软雅黑" panose="020B0503020204020204" charset="-122"/>
                <a:cs typeface="微软雅黑" panose="020B0503020204020204" charset="-122"/>
              </a:rPr>
              <a:t>主</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20"/>
              </a:spcBef>
              <a:buSzPct val="96000"/>
              <a:buFont typeface="΢"/>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文化上：表现为对意识形态的回避与反叛、消解；</a:t>
            </a:r>
            <a:endParaRPr sz="2400" b="1">
              <a:latin typeface="微软雅黑" panose="020B0503020204020204" charset="-122"/>
              <a:ea typeface="微软雅黑" panose="020B0503020204020204" charset="-122"/>
              <a:cs typeface="微软雅黑" panose="020B0503020204020204" charset="-122"/>
            </a:endParaRPr>
          </a:p>
          <a:p>
            <a:pPr marL="810895" indent="-798830">
              <a:lnSpc>
                <a:spcPct val="100000"/>
              </a:lnSpc>
              <a:spcBef>
                <a:spcPts val="2015"/>
              </a:spcBef>
              <a:buSzPct val="96000"/>
              <a:buFont typeface="΢"/>
              <a:buAutoNum type="arabicPlain"/>
              <a:tabLst>
                <a:tab pos="811530" algn="l"/>
              </a:tabLst>
            </a:pPr>
            <a:r>
              <a:rPr sz="2400" b="1" spc="-5" dirty="0">
                <a:latin typeface="微软雅黑" panose="020B0503020204020204" charset="-122"/>
                <a:ea typeface="微软雅黑" panose="020B0503020204020204" charset="-122"/>
                <a:cs typeface="微软雅黑" panose="020B0503020204020204" charset="-122"/>
              </a:rPr>
              <a:t>在文学观念上</a:t>
            </a:r>
            <a:r>
              <a:rPr sz="2400" b="1" dirty="0">
                <a:latin typeface="微软雅黑" panose="020B0503020204020204" charset="-122"/>
                <a:ea typeface="微软雅黑" panose="020B0503020204020204" charset="-122"/>
                <a:cs typeface="微软雅黑" panose="020B0503020204020204" charset="-122"/>
              </a:rPr>
              <a:t>：颠覆旧的真实观，放弃对历史真实和历史本质的追寻</a:t>
            </a:r>
            <a:r>
              <a:rPr sz="2400" b="1" spc="-55"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放弃对</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5"/>
              </a:spcBef>
            </a:pPr>
            <a:r>
              <a:rPr sz="2400" b="1" dirty="0">
                <a:latin typeface="微软雅黑" panose="020B0503020204020204" charset="-122"/>
                <a:ea typeface="微软雅黑" panose="020B0503020204020204" charset="-122"/>
                <a:cs typeface="微软雅黑" panose="020B0503020204020204" charset="-122"/>
              </a:rPr>
              <a:t>现实的真实反映，文本只具有自我指涉的功能；</a:t>
            </a:r>
            <a:endParaRPr sz="2400" b="1">
              <a:latin typeface="微软雅黑" panose="020B0503020204020204" charset="-122"/>
              <a:ea typeface="微软雅黑" panose="020B0503020204020204" charset="-122"/>
              <a:cs typeface="微软雅黑" panose="020B0503020204020204" charset="-122"/>
            </a:endParaRPr>
          </a:p>
          <a:p>
            <a:pPr marL="12700" marR="14605">
              <a:lnSpc>
                <a:spcPct val="150000"/>
              </a:lnSpc>
              <a:spcBef>
                <a:spcPts val="570"/>
              </a:spcBef>
              <a:buSzPct val="96000"/>
              <a:buFont typeface="΢"/>
              <a:buAutoNum type="arabicPlain" startAt="3"/>
              <a:tabLst>
                <a:tab pos="802005" algn="l"/>
              </a:tabLst>
            </a:pPr>
            <a:r>
              <a:rPr sz="2400" b="1" dirty="0">
                <a:latin typeface="微软雅黑" panose="020B0503020204020204" charset="-122"/>
                <a:ea typeface="微软雅黑" panose="020B0503020204020204" charset="-122"/>
                <a:cs typeface="微软雅黑" panose="020B0503020204020204" charset="-122"/>
              </a:rPr>
              <a:t>文本特征上：体现</a:t>
            </a:r>
            <a:r>
              <a:rPr sz="2400" b="1" spc="-5" dirty="0">
                <a:latin typeface="微软雅黑" panose="020B0503020204020204" charset="-122"/>
                <a:ea typeface="微软雅黑" panose="020B0503020204020204" charset="-122"/>
                <a:cs typeface="微软雅黑" panose="020B0503020204020204" charset="-122"/>
              </a:rPr>
              <a:t>为</a:t>
            </a:r>
            <a:r>
              <a:rPr sz="2400" b="1" dirty="0">
                <a:latin typeface="微软雅黑" panose="020B0503020204020204" charset="-122"/>
                <a:ea typeface="微软雅黑" panose="020B0503020204020204" charset="-122"/>
                <a:cs typeface="微软雅黑" panose="020B0503020204020204" charset="-122"/>
              </a:rPr>
              <a:t>叙述游戏，结构散乱、破碎，文本深度模式的消失，人物 趋于符号化，追求文本的游戏性，通常使用戏拟、反讽等写作策略。</a:t>
            </a:r>
            <a:endParaRPr sz="2400" b="1">
              <a:latin typeface="微软雅黑" panose="020B0503020204020204" charset="-122"/>
              <a:ea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1166571" y="478028"/>
            <a:ext cx="25114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（六）实验小说</a:t>
            </a:r>
            <a:endParaRPr sz="2800">
              <a:latin typeface="微软雅黑" panose="020B0503020204020204" charset="-122"/>
              <a:cs typeface="微软雅黑" panose="020B0503020204020204" charset="-122"/>
            </a:endParaRPr>
          </a:p>
        </p:txBody>
      </p:sp>
      <p:sp>
        <p:nvSpPr>
          <p:cNvPr id="6" name="object 6"/>
          <p:cNvSpPr txBox="1"/>
          <p:nvPr/>
        </p:nvSpPr>
        <p:spPr>
          <a:xfrm>
            <a:off x="376834" y="1475612"/>
            <a:ext cx="21564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实验小</a:t>
            </a:r>
            <a:r>
              <a:rPr sz="2800" b="1" spc="-10" dirty="0">
                <a:latin typeface="微软雅黑" panose="020B0503020204020204" charset="-122"/>
                <a:cs typeface="微软雅黑" panose="020B0503020204020204" charset="-122"/>
              </a:rPr>
              <a:t>说</a:t>
            </a:r>
            <a:r>
              <a:rPr sz="2800" b="1"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376834" y="1965960"/>
            <a:ext cx="11577955" cy="2376170"/>
          </a:xfrm>
          <a:prstGeom prst="rect">
            <a:avLst/>
          </a:prstGeom>
        </p:spPr>
        <p:txBody>
          <a:bodyPr vert="horz" wrap="square" lIns="0" tIns="12700" rIns="0" bIns="0" rtlCol="0">
            <a:spAutoFit/>
          </a:bodyPr>
          <a:lstStyle/>
          <a:p>
            <a:pPr marL="12700" marR="666115">
              <a:lnSpc>
                <a:spcPct val="150000"/>
              </a:lnSpc>
              <a:spcBef>
                <a:spcPts val="100"/>
              </a:spcBef>
              <a:buClr>
                <a:srgbClr val="000000"/>
              </a:buClr>
              <a:buSzPct val="96000"/>
              <a:buFont typeface="΢"/>
              <a:buAutoNum type="arabicPlain"/>
              <a:tabLst>
                <a:tab pos="802005" algn="l"/>
              </a:tabLst>
            </a:pPr>
            <a:r>
              <a:rPr sz="2400" b="1" dirty="0">
                <a:solidFill>
                  <a:srgbClr val="C00000"/>
                </a:solidFill>
                <a:latin typeface="微软雅黑" panose="020B0503020204020204" charset="-122"/>
                <a:ea typeface="微软雅黑" panose="020B0503020204020204" charset="-122"/>
                <a:cs typeface="微软雅黑" panose="020B0503020204020204" charset="-122"/>
              </a:rPr>
              <a:t>l9</a:t>
            </a:r>
            <a:r>
              <a:rPr sz="2400" b="1" spc="-15" dirty="0">
                <a:solidFill>
                  <a:srgbClr val="C00000"/>
                </a:solidFill>
                <a:latin typeface="微软雅黑" panose="020B0503020204020204" charset="-122"/>
                <a:ea typeface="微软雅黑" panose="020B0503020204020204" charset="-122"/>
                <a:cs typeface="微软雅黑" panose="020B0503020204020204" charset="-122"/>
              </a:rPr>
              <a:t>8</a:t>
            </a:r>
            <a:r>
              <a:rPr sz="2400" b="1" spc="-5" dirty="0">
                <a:solidFill>
                  <a:srgbClr val="C00000"/>
                </a:solidFill>
                <a:latin typeface="微软雅黑" panose="020B0503020204020204" charset="-122"/>
                <a:ea typeface="微软雅黑" panose="020B0503020204020204" charset="-122"/>
                <a:cs typeface="微软雅黑" panose="020B0503020204020204" charset="-122"/>
              </a:rPr>
              <a:t>5</a:t>
            </a:r>
            <a:r>
              <a:rPr sz="2400" b="1" dirty="0">
                <a:solidFill>
                  <a:srgbClr val="C00000"/>
                </a:solidFill>
                <a:latin typeface="微软雅黑" panose="020B0503020204020204" charset="-122"/>
                <a:ea typeface="微软雅黑" panose="020B0503020204020204" charset="-122"/>
                <a:cs typeface="微软雅黑" panose="020B0503020204020204" charset="-122"/>
              </a:rPr>
              <a:t>年前后</a:t>
            </a:r>
            <a:r>
              <a:rPr sz="2400" b="1" dirty="0">
                <a:latin typeface="微软雅黑" panose="020B0503020204020204" charset="-122"/>
                <a:ea typeface="微软雅黑" panose="020B0503020204020204" charset="-122"/>
                <a:cs typeface="微软雅黑" panose="020B0503020204020204" charset="-122"/>
              </a:rPr>
              <a:t>，文坛上出现了一股更多具有</a:t>
            </a:r>
            <a:r>
              <a:rPr sz="2400" b="1" dirty="0">
                <a:solidFill>
                  <a:srgbClr val="C00000"/>
                </a:solidFill>
                <a:latin typeface="微软雅黑" panose="020B0503020204020204" charset="-122"/>
                <a:ea typeface="微软雅黑" panose="020B0503020204020204" charset="-122"/>
                <a:cs typeface="微软雅黑" panose="020B0503020204020204" charset="-122"/>
              </a:rPr>
              <a:t>后现代主义倾向的小说潮流</a:t>
            </a:r>
            <a:r>
              <a:rPr sz="2400" b="1" dirty="0">
                <a:latin typeface="微软雅黑" panose="020B0503020204020204" charset="-122"/>
                <a:ea typeface="微软雅黑" panose="020B0503020204020204" charset="-122"/>
                <a:cs typeface="微软雅黑" panose="020B0503020204020204" charset="-122"/>
              </a:rPr>
              <a:t>，其为  “实验小说”或“先锋小说”。</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“实验小说”的代表作家</a:t>
            </a:r>
            <a:r>
              <a:rPr sz="2400" b="1" spc="-10" dirty="0">
                <a:latin typeface="微软雅黑" panose="020B0503020204020204" charset="-122"/>
                <a:ea typeface="微软雅黑" panose="020B0503020204020204" charset="-122"/>
                <a:cs typeface="微软雅黑" panose="020B0503020204020204" charset="-122"/>
              </a:rPr>
              <a:t>有</a:t>
            </a:r>
            <a:r>
              <a:rPr sz="2400" b="1" dirty="0">
                <a:solidFill>
                  <a:srgbClr val="C00000"/>
                </a:solidFill>
                <a:latin typeface="微软雅黑" panose="020B0503020204020204" charset="-122"/>
                <a:ea typeface="微软雅黑" panose="020B0503020204020204" charset="-122"/>
                <a:cs typeface="微软雅黑" panose="020B0503020204020204" charset="-122"/>
              </a:rPr>
              <a:t>马原、洪峰、格非</a:t>
            </a:r>
            <a:r>
              <a:rPr sz="2400" b="1" dirty="0">
                <a:latin typeface="微软雅黑" panose="020B0503020204020204" charset="-122"/>
                <a:ea typeface="微软雅黑" panose="020B0503020204020204" charset="-122"/>
                <a:cs typeface="微软雅黑" panose="020B0503020204020204" charset="-122"/>
              </a:rPr>
              <a:t>、余华、苏童、孙甘露等．</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表现为对</a:t>
            </a:r>
            <a:r>
              <a:rPr sz="2400" b="1" spc="-5" dirty="0">
                <a:solidFill>
                  <a:srgbClr val="C00000"/>
                </a:solidFill>
                <a:latin typeface="微软雅黑" panose="020B0503020204020204" charset="-122"/>
                <a:ea typeface="微软雅黑" panose="020B0503020204020204" charset="-122"/>
                <a:cs typeface="微软雅黑" panose="020B0503020204020204" charset="-122"/>
              </a:rPr>
              <a:t>意识形态</a:t>
            </a:r>
            <a:r>
              <a:rPr sz="2400" b="1" spc="-5" dirty="0">
                <a:latin typeface="微软雅黑" panose="020B0503020204020204" charset="-122"/>
                <a:ea typeface="微软雅黑" panose="020B0503020204020204" charset="-122"/>
                <a:cs typeface="微软雅黑" panose="020B0503020204020204" charset="-122"/>
              </a:rPr>
              <a:t>的回避与反叛、消解</a:t>
            </a:r>
            <a:r>
              <a:rPr sz="2400" b="1" dirty="0">
                <a:latin typeface="微软雅黑" panose="020B0503020204020204" charset="-122"/>
                <a:ea typeface="微软雅黑" panose="020B0503020204020204" charset="-122"/>
                <a:cs typeface="微软雅黑" panose="020B0503020204020204" charset="-122"/>
              </a:rPr>
              <a:t>，</a:t>
            </a:r>
            <a:r>
              <a:rPr sz="2400" b="1" spc="-20" dirty="0">
                <a:latin typeface="微软雅黑" panose="020B0503020204020204" charset="-122"/>
                <a:ea typeface="微软雅黑" panose="020B0503020204020204" charset="-122"/>
                <a:cs typeface="微软雅黑" panose="020B0503020204020204" charset="-122"/>
              </a:rPr>
              <a:t> </a:t>
            </a:r>
            <a:r>
              <a:rPr sz="2400" b="1" spc="-5" dirty="0">
                <a:latin typeface="微软雅黑" panose="020B0503020204020204" charset="-122"/>
                <a:ea typeface="微软雅黑" panose="020B0503020204020204" charset="-122"/>
                <a:cs typeface="微软雅黑" panose="020B0503020204020204" charset="-122"/>
              </a:rPr>
              <a:t>：体现为</a:t>
            </a:r>
            <a:r>
              <a:rPr sz="2400" b="1" dirty="0">
                <a:solidFill>
                  <a:srgbClr val="C00000"/>
                </a:solidFill>
                <a:latin typeface="微软雅黑" panose="020B0503020204020204" charset="-122"/>
                <a:ea typeface="微软雅黑" panose="020B0503020204020204" charset="-122"/>
                <a:cs typeface="微软雅黑" panose="020B0503020204020204" charset="-122"/>
              </a:rPr>
              <a:t>叙述游戏，结构散乱、破碎。</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2731770" y="1381505"/>
            <a:ext cx="937260" cy="502920"/>
          </a:xfrm>
          <a:custGeom>
            <a:avLst/>
            <a:gdLst/>
            <a:ahLst/>
            <a:cxnLst/>
            <a:rect l="l" t="t" r="r" b="b"/>
            <a:pathLst>
              <a:path w="937260" h="502919">
                <a:moveTo>
                  <a:pt x="685800" y="0"/>
                </a:moveTo>
                <a:lnTo>
                  <a:pt x="0" y="0"/>
                </a:lnTo>
                <a:lnTo>
                  <a:pt x="0" y="502920"/>
                </a:lnTo>
                <a:lnTo>
                  <a:pt x="685800" y="502920"/>
                </a:lnTo>
                <a:lnTo>
                  <a:pt x="937259" y="251460"/>
                </a:lnTo>
                <a:lnTo>
                  <a:pt x="685800" y="0"/>
                </a:lnTo>
                <a:close/>
              </a:path>
            </a:pathLst>
          </a:custGeom>
          <a:solidFill>
            <a:srgbClr val="006FC0"/>
          </a:solidFill>
        </p:spPr>
        <p:txBody>
          <a:bodyPr wrap="square" lIns="0" tIns="0" rIns="0" bIns="0" rtlCol="0"/>
          <a:lstStyle/>
          <a:p/>
        </p:txBody>
      </p:sp>
      <p:sp>
        <p:nvSpPr>
          <p:cNvPr id="9" name="object 9"/>
          <p:cNvSpPr/>
          <p:nvPr/>
        </p:nvSpPr>
        <p:spPr>
          <a:xfrm>
            <a:off x="2731770" y="1381505"/>
            <a:ext cx="937260" cy="502920"/>
          </a:xfrm>
          <a:custGeom>
            <a:avLst/>
            <a:gdLst/>
            <a:ahLst/>
            <a:cxnLst/>
            <a:rect l="l" t="t" r="r" b="b"/>
            <a:pathLst>
              <a:path w="937260" h="502919">
                <a:moveTo>
                  <a:pt x="0" y="0"/>
                </a:moveTo>
                <a:lnTo>
                  <a:pt x="685800" y="0"/>
                </a:lnTo>
                <a:lnTo>
                  <a:pt x="937259"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0" name="object 10"/>
          <p:cNvSpPr txBox="1"/>
          <p:nvPr/>
        </p:nvSpPr>
        <p:spPr>
          <a:xfrm>
            <a:off x="2971038" y="1425321"/>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1" name="object 11"/>
          <p:cNvSpPr txBox="1"/>
          <p:nvPr/>
        </p:nvSpPr>
        <p:spPr>
          <a:xfrm>
            <a:off x="9489185" y="6468390"/>
            <a:ext cx="294005" cy="327660"/>
          </a:xfrm>
          <a:prstGeom prst="rect">
            <a:avLst/>
          </a:prstGeom>
        </p:spPr>
        <p:txBody>
          <a:bodyPr vert="horz" wrap="square" lIns="0" tIns="26034" rIns="0" bIns="0" rtlCol="0">
            <a:spAutoFit/>
          </a:bodyPr>
          <a:lstStyle/>
          <a:p>
            <a:pPr marL="12700">
              <a:lnSpc>
                <a:spcPct val="100000"/>
              </a:lnSpc>
              <a:spcBef>
                <a:spcPts val="205"/>
              </a:spcBef>
            </a:pPr>
            <a:r>
              <a:rPr sz="1800" dirty="0">
                <a:latin typeface="微软雅黑" panose="020B0503020204020204" charset="-122"/>
                <a:cs typeface="微软雅黑" panose="020B0503020204020204" charset="-122"/>
              </a:rPr>
              <a:t>41</a:t>
            </a:r>
            <a:endParaRPr sz="18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21765" y="2127736"/>
            <a:ext cx="7646670" cy="3284220"/>
          </a:xfrm>
          <a:prstGeom prst="rect">
            <a:avLst/>
          </a:prstGeom>
        </p:spPr>
        <p:txBody>
          <a:bodyPr vert="horz" wrap="square" lIns="0" tIns="12065" rIns="0" bIns="0" rtlCol="0">
            <a:spAutoFit/>
          </a:bodyPr>
          <a:lstStyle/>
          <a:p>
            <a:pPr marL="12700" marR="5080">
              <a:lnSpc>
                <a:spcPct val="150000"/>
              </a:lnSpc>
              <a:spcBef>
                <a:spcPts val="95"/>
              </a:spcBef>
            </a:pPr>
            <a:r>
              <a:rPr sz="2400" dirty="0">
                <a:solidFill>
                  <a:srgbClr val="1F2C3C"/>
                </a:solidFill>
                <a:latin typeface="宋体" panose="02010600030101010101" pitchFamily="2" charset="-122"/>
                <a:cs typeface="宋体" panose="02010600030101010101" pitchFamily="2" charset="-122"/>
              </a:rPr>
              <a:t>刘索拉的《你别无选择》是中国当代文学第一部较为成功 </a:t>
            </a:r>
            <a:r>
              <a:rPr sz="2400" spc="-5" dirty="0">
                <a:solidFill>
                  <a:srgbClr val="1F2C3C"/>
                </a:solidFill>
                <a:latin typeface="宋体" panose="02010600030101010101" pitchFamily="2" charset="-122"/>
                <a:cs typeface="宋体" panose="02010600030101010101" pitchFamily="2" charset="-122"/>
              </a:rPr>
              <a:t>的</a:t>
            </a:r>
            <a:r>
              <a:rPr sz="2400" dirty="0">
                <a:solidFill>
                  <a:srgbClr val="1F2C3C"/>
                </a:solidFill>
                <a:latin typeface="宋体" panose="02010600030101010101" pitchFamily="2" charset="-122"/>
                <a:cs typeface="宋体" panose="02010600030101010101" pitchFamily="2" charset="-122"/>
              </a:rPr>
              <a:t>（</a:t>
            </a:r>
            <a:r>
              <a:rPr sz="2400" spc="-55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6116955">
              <a:lnSpc>
                <a:spcPts val="4320"/>
              </a:lnSpc>
              <a:spcBef>
                <a:spcPts val="125"/>
              </a:spcBef>
            </a:pPr>
            <a:r>
              <a:rPr sz="2400" spc="-5" dirty="0">
                <a:solidFill>
                  <a:srgbClr val="1F2C3C"/>
                </a:solidFill>
                <a:latin typeface="Arial" panose="020B0604020202020204"/>
                <a:cs typeface="Arial" panose="020B0604020202020204"/>
              </a:rPr>
              <a:t>A</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反思小说  </a:t>
            </a:r>
            <a:r>
              <a:rPr sz="2400" spc="-5" dirty="0">
                <a:solidFill>
                  <a:srgbClr val="1F2C3C"/>
                </a:solidFill>
                <a:latin typeface="Arial" panose="020B0604020202020204"/>
                <a:cs typeface="Arial" panose="020B0604020202020204"/>
              </a:rPr>
              <a:t>B</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改革小说</a:t>
            </a:r>
            <a:endParaRPr sz="2400">
              <a:latin typeface="宋体" panose="02010600030101010101" pitchFamily="2" charset="-122"/>
              <a:cs typeface="宋体" panose="02010600030101010101" pitchFamily="2" charset="-122"/>
            </a:endParaRPr>
          </a:p>
          <a:p>
            <a:pPr marL="12700" marR="5795010">
              <a:lnSpc>
                <a:spcPts val="4320"/>
              </a:lnSpc>
            </a:pPr>
            <a:r>
              <a:rPr sz="2400"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寻根小说 </a:t>
            </a:r>
            <a:r>
              <a:rPr sz="2400" spc="-5" dirty="0">
                <a:solidFill>
                  <a:srgbClr val="1F2C3C"/>
                </a:solidFill>
                <a:latin typeface="Arial" panose="020B0604020202020204"/>
                <a:cs typeface="Arial" panose="020B0604020202020204"/>
              </a:rPr>
              <a:t>D</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现代派小说</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21765" y="2127736"/>
            <a:ext cx="7646670" cy="3284220"/>
          </a:xfrm>
          <a:prstGeom prst="rect">
            <a:avLst/>
          </a:prstGeom>
        </p:spPr>
        <p:txBody>
          <a:bodyPr vert="horz" wrap="square" lIns="0" tIns="12065" rIns="0" bIns="0" rtlCol="0">
            <a:spAutoFit/>
          </a:bodyPr>
          <a:lstStyle/>
          <a:p>
            <a:pPr marL="12700" marR="5080">
              <a:lnSpc>
                <a:spcPct val="150000"/>
              </a:lnSpc>
              <a:spcBef>
                <a:spcPts val="95"/>
              </a:spcBef>
            </a:pPr>
            <a:r>
              <a:rPr sz="2400" dirty="0">
                <a:solidFill>
                  <a:srgbClr val="1F2C3C"/>
                </a:solidFill>
                <a:latin typeface="宋体" panose="02010600030101010101" pitchFamily="2" charset="-122"/>
                <a:cs typeface="宋体" panose="02010600030101010101" pitchFamily="2" charset="-122"/>
              </a:rPr>
              <a:t>刘索拉的《你别无选择》是中国当代文学第一部较为成功 </a:t>
            </a:r>
            <a:r>
              <a:rPr sz="2400" spc="-5" dirty="0">
                <a:solidFill>
                  <a:srgbClr val="1F2C3C"/>
                </a:solidFill>
                <a:latin typeface="宋体" panose="02010600030101010101" pitchFamily="2" charset="-122"/>
                <a:cs typeface="宋体" panose="02010600030101010101" pitchFamily="2" charset="-122"/>
              </a:rPr>
              <a:t>的</a:t>
            </a:r>
            <a:r>
              <a:rPr sz="2400" dirty="0">
                <a:solidFill>
                  <a:srgbClr val="1F2C3C"/>
                </a:solidFill>
                <a:latin typeface="宋体" panose="02010600030101010101" pitchFamily="2" charset="-122"/>
                <a:cs typeface="宋体" panose="02010600030101010101" pitchFamily="2" charset="-122"/>
              </a:rPr>
              <a:t>（</a:t>
            </a:r>
            <a:r>
              <a:rPr sz="2400" spc="-55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6116955">
              <a:lnSpc>
                <a:spcPts val="4320"/>
              </a:lnSpc>
              <a:spcBef>
                <a:spcPts val="125"/>
              </a:spcBef>
            </a:pPr>
            <a:r>
              <a:rPr sz="2400" spc="-5" dirty="0">
                <a:solidFill>
                  <a:srgbClr val="1F2C3C"/>
                </a:solidFill>
                <a:latin typeface="Arial" panose="020B0604020202020204"/>
                <a:cs typeface="Arial" panose="020B0604020202020204"/>
              </a:rPr>
              <a:t>A</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反思小说  </a:t>
            </a:r>
            <a:r>
              <a:rPr sz="2400" spc="-5" dirty="0">
                <a:solidFill>
                  <a:srgbClr val="1F2C3C"/>
                </a:solidFill>
                <a:latin typeface="Arial" panose="020B0604020202020204"/>
                <a:cs typeface="Arial" panose="020B0604020202020204"/>
              </a:rPr>
              <a:t>B</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改革小说</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spc="-5" dirty="0">
                <a:solidFill>
                  <a:srgbClr val="1F2C3C"/>
                </a:solidFill>
                <a:latin typeface="Arial" panose="020B0604020202020204"/>
                <a:cs typeface="Arial" panose="020B0604020202020204"/>
              </a:rPr>
              <a:t>C</a:t>
            </a:r>
            <a:r>
              <a:rPr sz="2400" spc="5"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寻根小说</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Arial" panose="020B0604020202020204"/>
                <a:cs typeface="Arial" panose="020B0604020202020204"/>
              </a:rPr>
              <a:t>D:</a:t>
            </a:r>
            <a:r>
              <a:rPr sz="2400" b="1" dirty="0">
                <a:solidFill>
                  <a:srgbClr val="C00000"/>
                </a:solidFill>
                <a:latin typeface="宋体" panose="02010600030101010101" pitchFamily="2" charset="-122"/>
                <a:cs typeface="宋体" panose="02010600030101010101" pitchFamily="2" charset="-122"/>
              </a:rPr>
              <a:t>现代派小说</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350316" y="1537106"/>
            <a:ext cx="9264650" cy="3829050"/>
          </a:xfrm>
          <a:prstGeom prst="rect">
            <a:avLst/>
          </a:prstGeom>
        </p:spPr>
        <p:txBody>
          <a:bodyPr vert="horz" wrap="square" lIns="0" tIns="12700" rIns="0" bIns="0" rtlCol="0">
            <a:spAutoFit/>
          </a:bodyPr>
          <a:lstStyle/>
          <a:p>
            <a:pPr marL="12700" marR="5080">
              <a:lnSpc>
                <a:spcPct val="150000"/>
              </a:lnSpc>
              <a:spcBef>
                <a:spcPts val="100"/>
              </a:spcBef>
            </a:pPr>
            <a:r>
              <a:rPr sz="2800" spc="-5" dirty="0">
                <a:solidFill>
                  <a:srgbClr val="1F2C3C"/>
                </a:solidFill>
                <a:latin typeface="宋体" panose="02010600030101010101" pitchFamily="2" charset="-122"/>
                <a:cs typeface="宋体" panose="02010600030101010101" pitchFamily="2" charset="-122"/>
              </a:rPr>
              <a:t>刘索拉</a:t>
            </a:r>
            <a:r>
              <a:rPr sz="2800" spc="-10" dirty="0">
                <a:solidFill>
                  <a:srgbClr val="1F2C3C"/>
                </a:solidFill>
                <a:latin typeface="宋体" panose="02010600030101010101" pitchFamily="2" charset="-122"/>
                <a:cs typeface="宋体" panose="02010600030101010101" pitchFamily="2" charset="-122"/>
              </a:rPr>
              <a:t>的</a:t>
            </a:r>
            <a:r>
              <a:rPr sz="2800" spc="-5" dirty="0">
                <a:solidFill>
                  <a:srgbClr val="1F2C3C"/>
                </a:solidFill>
                <a:latin typeface="宋体" panose="02010600030101010101" pitchFamily="2" charset="-122"/>
                <a:cs typeface="宋体" panose="02010600030101010101" pitchFamily="2" charset="-122"/>
              </a:rPr>
              <a:t>《你别无选择》、徐星的</a:t>
            </a:r>
            <a:r>
              <a:rPr sz="2800" spc="5" dirty="0">
                <a:solidFill>
                  <a:srgbClr val="1F2C3C"/>
                </a:solidFill>
                <a:latin typeface="宋体" panose="02010600030101010101" pitchFamily="2" charset="-122"/>
                <a:cs typeface="宋体" panose="02010600030101010101" pitchFamily="2" charset="-122"/>
              </a:rPr>
              <a:t>《</a:t>
            </a:r>
            <a:r>
              <a:rPr sz="2800" spc="-5" dirty="0">
                <a:solidFill>
                  <a:srgbClr val="1F2C3C"/>
                </a:solidFill>
                <a:latin typeface="宋体" panose="02010600030101010101" pitchFamily="2" charset="-122"/>
                <a:cs typeface="宋体" panose="02010600030101010101" pitchFamily="2" charset="-122"/>
              </a:rPr>
              <a:t>无主</a:t>
            </a:r>
            <a:r>
              <a:rPr sz="2800" dirty="0">
                <a:solidFill>
                  <a:srgbClr val="1F2C3C"/>
                </a:solidFill>
                <a:latin typeface="宋体" panose="02010600030101010101" pitchFamily="2" charset="-122"/>
                <a:cs typeface="宋体" panose="02010600030101010101" pitchFamily="2" charset="-122"/>
              </a:rPr>
              <a:t>题</a:t>
            </a:r>
            <a:r>
              <a:rPr sz="2800" spc="-5" dirty="0">
                <a:solidFill>
                  <a:srgbClr val="1F2C3C"/>
                </a:solidFill>
                <a:latin typeface="宋体" panose="02010600030101010101" pitchFamily="2" charset="-122"/>
                <a:cs typeface="宋体" panose="02010600030101010101" pitchFamily="2" charset="-122"/>
              </a:rPr>
              <a:t>变</a:t>
            </a:r>
            <a:r>
              <a:rPr sz="2800" dirty="0">
                <a:solidFill>
                  <a:srgbClr val="1F2C3C"/>
                </a:solidFill>
                <a:latin typeface="宋体" panose="02010600030101010101" pitchFamily="2" charset="-122"/>
                <a:cs typeface="宋体" panose="02010600030101010101" pitchFamily="2" charset="-122"/>
              </a:rPr>
              <a:t>奏</a:t>
            </a:r>
            <a:r>
              <a:rPr sz="2800" spc="5" dirty="0">
                <a:solidFill>
                  <a:srgbClr val="1F2C3C"/>
                </a:solidFill>
                <a:latin typeface="宋体" panose="02010600030101010101" pitchFamily="2" charset="-122"/>
                <a:cs typeface="宋体" panose="02010600030101010101" pitchFamily="2" charset="-122"/>
              </a:rPr>
              <a:t>》</a:t>
            </a:r>
            <a:r>
              <a:rPr sz="2800" spc="-5" dirty="0">
                <a:solidFill>
                  <a:srgbClr val="1F2C3C"/>
                </a:solidFill>
                <a:latin typeface="宋体" panose="02010600030101010101" pitchFamily="2" charset="-122"/>
                <a:cs typeface="宋体" panose="02010600030101010101" pitchFamily="2" charset="-122"/>
              </a:rPr>
              <a:t>等作</a:t>
            </a:r>
            <a:r>
              <a:rPr sz="2800" dirty="0">
                <a:solidFill>
                  <a:srgbClr val="1F2C3C"/>
                </a:solidFill>
                <a:latin typeface="宋体" panose="02010600030101010101" pitchFamily="2" charset="-122"/>
                <a:cs typeface="宋体" panose="02010600030101010101" pitchFamily="2" charset="-122"/>
              </a:rPr>
              <a:t>品</a:t>
            </a:r>
            <a:r>
              <a:rPr sz="2800" spc="-5" dirty="0">
                <a:solidFill>
                  <a:srgbClr val="1F2C3C"/>
                </a:solidFill>
                <a:latin typeface="宋体" panose="02010600030101010101" pitchFamily="2" charset="-122"/>
                <a:cs typeface="宋体" panose="02010600030101010101" pitchFamily="2" charset="-122"/>
              </a:rPr>
              <a:t>属 </a:t>
            </a:r>
            <a:r>
              <a:rPr sz="2800" spc="-5" dirty="0">
                <a:solidFill>
                  <a:srgbClr val="1F2C3C"/>
                </a:solidFill>
                <a:latin typeface="宋体" panose="02010600030101010101" pitchFamily="2" charset="-122"/>
                <a:cs typeface="宋体" panose="02010600030101010101" pitchFamily="2" charset="-122"/>
              </a:rPr>
              <a:t>于（</a:t>
            </a:r>
            <a:r>
              <a:rPr sz="2800" spc="-625"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marR="7132955">
              <a:lnSpc>
                <a:spcPts val="5040"/>
              </a:lnSpc>
              <a:spcBef>
                <a:spcPts val="145"/>
              </a:spcBef>
            </a:pPr>
            <a:r>
              <a:rPr sz="2800" spc="-10" dirty="0">
                <a:solidFill>
                  <a:srgbClr val="1F2C3C"/>
                </a:solidFill>
                <a:latin typeface="Arial" panose="020B0604020202020204"/>
                <a:cs typeface="Arial" panose="020B0604020202020204"/>
              </a:rPr>
              <a:t>A</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现代派小说  </a:t>
            </a:r>
            <a:r>
              <a:rPr sz="2800" spc="-10" dirty="0">
                <a:solidFill>
                  <a:srgbClr val="1F2C3C"/>
                </a:solidFill>
                <a:latin typeface="Arial" panose="020B0604020202020204"/>
                <a:cs typeface="Arial" panose="020B0604020202020204"/>
              </a:rPr>
              <a:t>B:</a:t>
            </a:r>
            <a:r>
              <a:rPr sz="2800" spc="-10" dirty="0">
                <a:solidFill>
                  <a:srgbClr val="1F2C3C"/>
                </a:solidFill>
                <a:latin typeface="宋体" panose="02010600030101010101" pitchFamily="2" charset="-122"/>
                <a:cs typeface="宋体" panose="02010600030101010101" pitchFamily="2" charset="-122"/>
              </a:rPr>
              <a:t>寻根小说</a:t>
            </a:r>
            <a:endParaRPr sz="2800">
              <a:latin typeface="宋体" panose="02010600030101010101" pitchFamily="2" charset="-122"/>
              <a:cs typeface="宋体" panose="02010600030101010101" pitchFamily="2" charset="-122"/>
            </a:endParaRPr>
          </a:p>
          <a:p>
            <a:pPr marL="12700" marR="7113270">
              <a:lnSpc>
                <a:spcPts val="5040"/>
              </a:lnSpc>
              <a:spcBef>
                <a:spcPts val="5"/>
              </a:spcBef>
            </a:pPr>
            <a:r>
              <a:rPr sz="2800" spc="-10" dirty="0">
                <a:solidFill>
                  <a:srgbClr val="1F2C3C"/>
                </a:solidFill>
                <a:latin typeface="Arial" panose="020B0604020202020204"/>
                <a:cs typeface="Arial" panose="020B0604020202020204"/>
              </a:rPr>
              <a:t>C</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新写实小说  </a:t>
            </a:r>
            <a:r>
              <a:rPr sz="2800" spc="-10" dirty="0">
                <a:solidFill>
                  <a:srgbClr val="1F2C3C"/>
                </a:solidFill>
                <a:latin typeface="Arial" panose="020B0604020202020204"/>
                <a:cs typeface="Arial" panose="020B0604020202020204"/>
              </a:rPr>
              <a:t>D</a:t>
            </a:r>
            <a:r>
              <a:rPr sz="2800" spc="-5" dirty="0">
                <a:solidFill>
                  <a:srgbClr val="1F2C3C"/>
                </a:solidFill>
                <a:latin typeface="Arial" panose="020B0604020202020204"/>
                <a:cs typeface="Arial" panose="020B0604020202020204"/>
              </a:rPr>
              <a:t>:</a:t>
            </a:r>
            <a:r>
              <a:rPr sz="2800" spc="-10" dirty="0">
                <a:solidFill>
                  <a:srgbClr val="1F2C3C"/>
                </a:solidFill>
                <a:latin typeface="宋体" panose="02010600030101010101" pitchFamily="2" charset="-122"/>
                <a:cs typeface="宋体" panose="02010600030101010101" pitchFamily="2" charset="-122"/>
              </a:rPr>
              <a:t>晚生代小说</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503152" y="21335"/>
            <a:ext cx="360045" cy="172720"/>
          </a:xfrm>
          <a:custGeom>
            <a:avLst/>
            <a:gdLst/>
            <a:ahLst/>
            <a:cxnLst/>
            <a:rect l="l" t="t" r="r" b="b"/>
            <a:pathLst>
              <a:path w="360045" h="172720">
                <a:moveTo>
                  <a:pt x="0" y="172211"/>
                </a:moveTo>
                <a:lnTo>
                  <a:pt x="359664" y="172211"/>
                </a:lnTo>
                <a:lnTo>
                  <a:pt x="359664" y="0"/>
                </a:lnTo>
                <a:lnTo>
                  <a:pt x="0" y="0"/>
                </a:lnTo>
                <a:lnTo>
                  <a:pt x="0" y="172211"/>
                </a:lnTo>
                <a:close/>
              </a:path>
            </a:pathLst>
          </a:custGeom>
          <a:ln w="12192">
            <a:solidFill>
              <a:srgbClr val="333399"/>
            </a:solidFill>
          </a:ln>
        </p:spPr>
        <p:txBody>
          <a:bodyPr wrap="square" lIns="0" tIns="0" rIns="0" bIns="0" rtlCol="0"/>
          <a:lstStyle/>
          <a:p/>
        </p:txBody>
      </p:sp>
      <p:sp>
        <p:nvSpPr>
          <p:cNvPr id="6" name="object 6"/>
          <p:cNvSpPr txBox="1"/>
          <p:nvPr/>
        </p:nvSpPr>
        <p:spPr>
          <a:xfrm>
            <a:off x="754481" y="362788"/>
            <a:ext cx="2282825" cy="391795"/>
          </a:xfrm>
          <a:prstGeom prst="rect">
            <a:avLst/>
          </a:prstGeom>
        </p:spPr>
        <p:txBody>
          <a:bodyPr vert="horz" wrap="square" lIns="0" tIns="12700" rIns="0" bIns="0" rtlCol="0">
            <a:spAutoFit/>
          </a:bodyPr>
          <a:lstStyle/>
          <a:p>
            <a:pPr marL="12700">
              <a:lnSpc>
                <a:spcPct val="100000"/>
              </a:lnSpc>
              <a:spcBef>
                <a:spcPts val="100"/>
              </a:spcBef>
              <a:tabLst>
                <a:tab pos="1659255" algn="l"/>
              </a:tabLst>
            </a:pPr>
            <a:r>
              <a:rPr sz="2400" b="1" dirty="0">
                <a:latin typeface="微软雅黑" panose="020B0503020204020204" charset="-122"/>
                <a:cs typeface="微软雅黑" panose="020B0503020204020204" charset="-122"/>
              </a:rPr>
              <a:t>5</a:t>
            </a:r>
            <a:r>
              <a:rPr sz="2400" b="1" spc="-1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1</a:t>
            </a:r>
            <a:r>
              <a:rPr sz="2400" b="1" spc="-15" dirty="0">
                <a:latin typeface="微软雅黑" panose="020B0503020204020204" charset="-122"/>
                <a:cs typeface="微软雅黑" panose="020B0503020204020204" charset="-122"/>
              </a:rPr>
              <a:t> </a:t>
            </a:r>
            <a:r>
              <a:rPr sz="2400" b="1" spc="-5" dirty="0">
                <a:latin typeface="微软雅黑" panose="020B0503020204020204" charset="-122"/>
                <a:cs typeface="微软雅黑" panose="020B0503020204020204" charset="-122"/>
              </a:rPr>
              <a:t>第一</a:t>
            </a:r>
            <a:r>
              <a:rPr sz="2400" b="1" dirty="0">
                <a:latin typeface="微软雅黑" panose="020B0503020204020204" charset="-122"/>
                <a:cs typeface="微软雅黑" panose="020B0503020204020204" charset="-122"/>
              </a:rPr>
              <a:t>节</a:t>
            </a:r>
            <a:r>
              <a:rPr sz="2400" b="1" dirty="0">
                <a:latin typeface="微软雅黑" panose="020B0503020204020204" charset="-122"/>
                <a:cs typeface="微软雅黑" panose="020B0503020204020204" charset="-122"/>
              </a:rPr>
              <a:t>	</a:t>
            </a:r>
            <a:r>
              <a:rPr sz="2400" b="1" spc="-5" dirty="0">
                <a:latin typeface="微软雅黑" panose="020B0503020204020204" charset="-122"/>
                <a:cs typeface="微软雅黑" panose="020B0503020204020204" charset="-122"/>
              </a:rPr>
              <a:t>概述</a:t>
            </a:r>
            <a:endParaRPr sz="2400">
              <a:latin typeface="微软雅黑" panose="020B0503020204020204" charset="-122"/>
              <a:cs typeface="微软雅黑" panose="020B0503020204020204" charset="-122"/>
            </a:endParaRPr>
          </a:p>
        </p:txBody>
      </p:sp>
      <p:sp>
        <p:nvSpPr>
          <p:cNvPr id="7" name="object 7"/>
          <p:cNvSpPr txBox="1"/>
          <p:nvPr/>
        </p:nvSpPr>
        <p:spPr>
          <a:xfrm>
            <a:off x="78739" y="857250"/>
            <a:ext cx="32518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、开始：文革宣告结束</a:t>
            </a:r>
            <a:endParaRPr sz="2400">
              <a:latin typeface="微软雅黑" panose="020B0503020204020204" charset="-122"/>
              <a:cs typeface="微软雅黑" panose="020B0503020204020204" charset="-122"/>
            </a:endParaRPr>
          </a:p>
        </p:txBody>
      </p:sp>
      <p:sp>
        <p:nvSpPr>
          <p:cNvPr id="8" name="object 8"/>
          <p:cNvSpPr txBox="1"/>
          <p:nvPr/>
        </p:nvSpPr>
        <p:spPr>
          <a:xfrm>
            <a:off x="78739" y="1222756"/>
            <a:ext cx="11606530" cy="5182870"/>
          </a:xfrm>
          <a:prstGeom prst="rect">
            <a:avLst/>
          </a:prstGeom>
        </p:spPr>
        <p:txBody>
          <a:bodyPr vert="horz" wrap="square" lIns="0" tIns="158750" rIns="0" bIns="0" rtlCol="0">
            <a:spAutoFit/>
          </a:bodyPr>
          <a:lstStyle/>
          <a:p>
            <a:pPr marL="12700">
              <a:lnSpc>
                <a:spcPct val="100000"/>
              </a:lnSpc>
              <a:spcBef>
                <a:spcPts val="125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、首要任务：拨乱反正、正本清源</a:t>
            </a:r>
            <a:endParaRPr sz="2400" b="1">
              <a:latin typeface="微软雅黑" panose="020B0503020204020204" charset="-122"/>
              <a:ea typeface="微软雅黑" panose="020B0503020204020204" charset="-122"/>
              <a:cs typeface="微软雅黑" panose="020B0503020204020204" charset="-122"/>
            </a:endParaRPr>
          </a:p>
          <a:p>
            <a:pPr marL="37338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（1）1978.5，</a:t>
            </a:r>
            <a:r>
              <a:rPr sz="2400" b="1" dirty="0">
                <a:latin typeface="微软雅黑" panose="020B0503020204020204" charset="-122"/>
                <a:ea typeface="微软雅黑" panose="020B0503020204020204" charset="-122"/>
                <a:cs typeface="微软雅黑" panose="020B0503020204020204" charset="-122"/>
              </a:rPr>
              <a:t>中国文学艺术界联合会第三次全国委员会第三次扩大会议</a:t>
            </a:r>
            <a:endParaRPr sz="2400" b="1">
              <a:latin typeface="微软雅黑" panose="020B0503020204020204" charset="-122"/>
              <a:ea typeface="微软雅黑" panose="020B0503020204020204" charset="-122"/>
              <a:cs typeface="微软雅黑" panose="020B0503020204020204" charset="-122"/>
            </a:endParaRPr>
          </a:p>
          <a:p>
            <a:pPr marL="1913255">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全国文联及所属协会恢复工作</a:t>
            </a:r>
            <a:endParaRPr sz="2400" b="1">
              <a:latin typeface="微软雅黑" panose="020B0503020204020204" charset="-122"/>
              <a:ea typeface="微软雅黑" panose="020B0503020204020204" charset="-122"/>
              <a:cs typeface="微软雅黑" panose="020B0503020204020204" charset="-122"/>
            </a:endParaRPr>
          </a:p>
          <a:p>
            <a:pPr marL="373380">
              <a:lnSpc>
                <a:spcPct val="100000"/>
              </a:lnSpc>
              <a:spcBef>
                <a:spcPts val="1150"/>
              </a:spcBef>
            </a:pPr>
            <a:r>
              <a:rPr sz="2400" b="1" spc="-5" dirty="0">
                <a:latin typeface="微软雅黑" panose="020B0503020204020204" charset="-122"/>
                <a:ea typeface="微软雅黑" panose="020B0503020204020204" charset="-122"/>
                <a:cs typeface="微软雅黑" panose="020B0503020204020204" charset="-122"/>
              </a:rPr>
              <a:t>（2）1978.12，党的十一届三中全会</a:t>
            </a:r>
            <a:endParaRPr sz="2400" b="1">
              <a:latin typeface="微软雅黑" panose="020B0503020204020204" charset="-122"/>
              <a:ea typeface="微软雅黑" panose="020B0503020204020204" charset="-122"/>
              <a:cs typeface="微软雅黑" panose="020B0503020204020204" charset="-122"/>
            </a:endParaRPr>
          </a:p>
          <a:p>
            <a:pPr marL="200279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批判两个“凡是”，党和国家工作重心，冤假错案</a:t>
            </a:r>
            <a:endParaRPr sz="2400" b="1">
              <a:latin typeface="微软雅黑" panose="020B0503020204020204" charset="-122"/>
              <a:ea typeface="微软雅黑" panose="020B0503020204020204" charset="-122"/>
              <a:cs typeface="微软雅黑" panose="020B0503020204020204" charset="-122"/>
            </a:endParaRPr>
          </a:p>
          <a:p>
            <a:pPr marL="373380">
              <a:lnSpc>
                <a:spcPct val="100000"/>
              </a:lnSpc>
              <a:spcBef>
                <a:spcPts val="1150"/>
              </a:spcBef>
            </a:pPr>
            <a:r>
              <a:rPr sz="2400" b="1" spc="-5" dirty="0">
                <a:latin typeface="微软雅黑" panose="020B0503020204020204" charset="-122"/>
                <a:ea typeface="微软雅黑" panose="020B0503020204020204" charset="-122"/>
                <a:cs typeface="微软雅黑" panose="020B0503020204020204" charset="-122"/>
              </a:rPr>
              <a:t>（3）</a:t>
            </a:r>
            <a:r>
              <a:rPr sz="2400" b="1" spc="-5" dirty="0">
                <a:solidFill>
                  <a:srgbClr val="C00000"/>
                </a:solidFill>
                <a:latin typeface="微软雅黑" panose="020B0503020204020204" charset="-122"/>
                <a:ea typeface="微软雅黑" panose="020B0503020204020204" charset="-122"/>
                <a:cs typeface="微软雅黑" panose="020B0503020204020204" charset="-122"/>
              </a:rPr>
              <a:t>1979.10，</a:t>
            </a:r>
            <a:r>
              <a:rPr sz="2400" b="1" dirty="0">
                <a:solidFill>
                  <a:srgbClr val="C00000"/>
                </a:solidFill>
                <a:latin typeface="微软雅黑" panose="020B0503020204020204" charset="-122"/>
                <a:ea typeface="微软雅黑" panose="020B0503020204020204" charset="-122"/>
                <a:cs typeface="微软雅黑" panose="020B0503020204020204" charset="-122"/>
              </a:rPr>
              <a:t>第四次全国文代会</a:t>
            </a:r>
            <a:endParaRPr sz="2400" b="1">
              <a:latin typeface="微软雅黑" panose="020B0503020204020204" charset="-122"/>
              <a:ea typeface="微软雅黑" panose="020B0503020204020204" charset="-122"/>
              <a:cs typeface="微软雅黑" panose="020B0503020204020204" charset="-122"/>
            </a:endParaRPr>
          </a:p>
          <a:p>
            <a:pPr marL="209423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——“五世同</a:t>
            </a:r>
            <a:r>
              <a:rPr sz="2400" b="1" dirty="0">
                <a:latin typeface="微软雅黑" panose="020B0503020204020204" charset="-122"/>
                <a:ea typeface="微软雅黑" panose="020B0503020204020204" charset="-122"/>
                <a:cs typeface="微软雅黑" panose="020B0503020204020204" charset="-122"/>
              </a:rPr>
              <a:t>堂</a:t>
            </a:r>
            <a:r>
              <a:rPr sz="2400" b="1" spc="-5" dirty="0">
                <a:latin typeface="微软雅黑" panose="020B0503020204020204" charset="-122"/>
                <a:ea typeface="微软雅黑" panose="020B0503020204020204" charset="-122"/>
                <a:cs typeface="微软雅黑" panose="020B0503020204020204" charset="-122"/>
              </a:rPr>
              <a:t>”的盛会，邓小平《祝词》，任务和发展方向</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里程碑</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、新时期的文学态势：</a:t>
            </a:r>
            <a:endParaRPr sz="2400" b="1">
              <a:latin typeface="微软雅黑" panose="020B0503020204020204" charset="-122"/>
              <a:ea typeface="微软雅黑" panose="020B0503020204020204" charset="-122"/>
              <a:cs typeface="微软雅黑" panose="020B0503020204020204" charset="-122"/>
            </a:endParaRPr>
          </a:p>
          <a:p>
            <a:pPr marL="1162050" indent="-789305">
              <a:lnSpc>
                <a:spcPct val="100000"/>
              </a:lnSpc>
              <a:spcBef>
                <a:spcPts val="1150"/>
              </a:spcBef>
              <a:buSzPct val="96000"/>
              <a:buAutoNum type="arabicPlain"/>
              <a:tabLst>
                <a:tab pos="1162685" algn="l"/>
              </a:tabLst>
            </a:pPr>
            <a:r>
              <a:rPr sz="2400" b="1" dirty="0">
                <a:latin typeface="微软雅黑" panose="020B0503020204020204" charset="-122"/>
                <a:ea typeface="微软雅黑" panose="020B0503020204020204" charset="-122"/>
                <a:cs typeface="微软雅黑" panose="020B0503020204020204" charset="-122"/>
              </a:rPr>
              <a:t>从现实主义的回归到现实主义的深化与超越</a:t>
            </a:r>
            <a:endParaRPr sz="2400" b="1">
              <a:latin typeface="微软雅黑" panose="020B0503020204020204" charset="-122"/>
              <a:ea typeface="微软雅黑" panose="020B0503020204020204" charset="-122"/>
              <a:cs typeface="微软雅黑" panose="020B0503020204020204" charset="-122"/>
            </a:endParaRPr>
          </a:p>
          <a:p>
            <a:pPr marL="1162050" indent="-789305">
              <a:lnSpc>
                <a:spcPct val="100000"/>
              </a:lnSpc>
              <a:spcBef>
                <a:spcPts val="1155"/>
              </a:spcBef>
              <a:buSzPct val="96000"/>
              <a:buFont typeface="΢"/>
              <a:buAutoNum type="arabicPlain"/>
              <a:tabLst>
                <a:tab pos="1162685" algn="l"/>
              </a:tabLst>
            </a:pPr>
            <a:r>
              <a:rPr sz="2400" b="1" dirty="0">
                <a:latin typeface="微软雅黑" panose="020B0503020204020204" charset="-122"/>
                <a:ea typeface="微软雅黑" panose="020B0503020204020204" charset="-122"/>
                <a:cs typeface="微软雅黑" panose="020B0503020204020204" charset="-122"/>
              </a:rPr>
              <a:t>现代主</a:t>
            </a:r>
            <a:r>
              <a:rPr sz="2400" b="1" spc="-5" dirty="0">
                <a:latin typeface="微软雅黑" panose="020B0503020204020204" charset="-122"/>
                <a:ea typeface="微软雅黑" panose="020B0503020204020204" charset="-122"/>
                <a:cs typeface="微软雅黑" panose="020B0503020204020204" charset="-122"/>
              </a:rPr>
              <a:t>义</a:t>
            </a:r>
            <a:r>
              <a:rPr sz="2400" b="1" dirty="0">
                <a:latin typeface="微软雅黑" panose="020B0503020204020204" charset="-122"/>
                <a:ea typeface="微软雅黑" panose="020B0503020204020204" charset="-122"/>
                <a:cs typeface="微软雅黑" panose="020B0503020204020204" charset="-122"/>
              </a:rPr>
              <a:t>的“登录”与繁荣</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570719" y="21335"/>
            <a:ext cx="2621279" cy="1556004"/>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3586734" y="581405"/>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AF50"/>
          </a:solidFill>
        </p:spPr>
        <p:txBody>
          <a:bodyPr wrap="square" lIns="0" tIns="0" rIns="0" bIns="0" rtlCol="0"/>
          <a:lstStyle/>
          <a:p/>
        </p:txBody>
      </p:sp>
      <p:sp>
        <p:nvSpPr>
          <p:cNvPr id="11" name="object 11"/>
          <p:cNvSpPr/>
          <p:nvPr/>
        </p:nvSpPr>
        <p:spPr>
          <a:xfrm>
            <a:off x="3586734" y="581405"/>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AF50"/>
            </a:solidFill>
          </a:ln>
        </p:spPr>
        <p:txBody>
          <a:bodyPr wrap="square" lIns="0" tIns="0" rIns="0" bIns="0" rtlCol="0"/>
          <a:lstStyle/>
          <a:p/>
        </p:txBody>
      </p:sp>
      <p:sp>
        <p:nvSpPr>
          <p:cNvPr id="12" name="object 12"/>
          <p:cNvSpPr txBox="1"/>
          <p:nvPr/>
        </p:nvSpPr>
        <p:spPr>
          <a:xfrm>
            <a:off x="3826002" y="623773"/>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45</a:t>
            </a:r>
            <a:endParaRPr sz="1800">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350316" y="1537106"/>
            <a:ext cx="9264650" cy="1306830"/>
          </a:xfrm>
          <a:prstGeom prst="rect">
            <a:avLst/>
          </a:prstGeom>
        </p:spPr>
        <p:txBody>
          <a:bodyPr vert="horz" wrap="square" lIns="0" tIns="12700" rIns="0" bIns="0" rtlCol="0">
            <a:spAutoFit/>
          </a:bodyPr>
          <a:lstStyle/>
          <a:p>
            <a:pPr marL="12700" marR="5080">
              <a:lnSpc>
                <a:spcPct val="150000"/>
              </a:lnSpc>
              <a:spcBef>
                <a:spcPts val="100"/>
              </a:spcBef>
            </a:pPr>
            <a:r>
              <a:rPr sz="2800" spc="-5" dirty="0">
                <a:solidFill>
                  <a:srgbClr val="1F2C3C"/>
                </a:solidFill>
                <a:latin typeface="宋体" panose="02010600030101010101" pitchFamily="2" charset="-122"/>
                <a:cs typeface="宋体" panose="02010600030101010101" pitchFamily="2" charset="-122"/>
              </a:rPr>
              <a:t>刘索拉</a:t>
            </a:r>
            <a:r>
              <a:rPr sz="2800" spc="-10" dirty="0">
                <a:solidFill>
                  <a:srgbClr val="1F2C3C"/>
                </a:solidFill>
                <a:latin typeface="宋体" panose="02010600030101010101" pitchFamily="2" charset="-122"/>
                <a:cs typeface="宋体" panose="02010600030101010101" pitchFamily="2" charset="-122"/>
              </a:rPr>
              <a:t>的</a:t>
            </a:r>
            <a:r>
              <a:rPr sz="2800" spc="-5" dirty="0">
                <a:solidFill>
                  <a:srgbClr val="1F2C3C"/>
                </a:solidFill>
                <a:latin typeface="宋体" panose="02010600030101010101" pitchFamily="2" charset="-122"/>
                <a:cs typeface="宋体" panose="02010600030101010101" pitchFamily="2" charset="-122"/>
              </a:rPr>
              <a:t>《你别无选择》、徐星的</a:t>
            </a:r>
            <a:r>
              <a:rPr sz="2800" spc="5" dirty="0">
                <a:solidFill>
                  <a:srgbClr val="1F2C3C"/>
                </a:solidFill>
                <a:latin typeface="宋体" panose="02010600030101010101" pitchFamily="2" charset="-122"/>
                <a:cs typeface="宋体" panose="02010600030101010101" pitchFamily="2" charset="-122"/>
              </a:rPr>
              <a:t>《</a:t>
            </a:r>
            <a:r>
              <a:rPr sz="2800" spc="-5" dirty="0">
                <a:solidFill>
                  <a:srgbClr val="1F2C3C"/>
                </a:solidFill>
                <a:latin typeface="宋体" panose="02010600030101010101" pitchFamily="2" charset="-122"/>
                <a:cs typeface="宋体" panose="02010600030101010101" pitchFamily="2" charset="-122"/>
              </a:rPr>
              <a:t>无主</a:t>
            </a:r>
            <a:r>
              <a:rPr sz="2800" dirty="0">
                <a:solidFill>
                  <a:srgbClr val="1F2C3C"/>
                </a:solidFill>
                <a:latin typeface="宋体" panose="02010600030101010101" pitchFamily="2" charset="-122"/>
                <a:cs typeface="宋体" panose="02010600030101010101" pitchFamily="2" charset="-122"/>
              </a:rPr>
              <a:t>题</a:t>
            </a:r>
            <a:r>
              <a:rPr sz="2800" spc="-5" dirty="0">
                <a:solidFill>
                  <a:srgbClr val="1F2C3C"/>
                </a:solidFill>
                <a:latin typeface="宋体" panose="02010600030101010101" pitchFamily="2" charset="-122"/>
                <a:cs typeface="宋体" panose="02010600030101010101" pitchFamily="2" charset="-122"/>
              </a:rPr>
              <a:t>变</a:t>
            </a:r>
            <a:r>
              <a:rPr sz="2800" dirty="0">
                <a:solidFill>
                  <a:srgbClr val="1F2C3C"/>
                </a:solidFill>
                <a:latin typeface="宋体" panose="02010600030101010101" pitchFamily="2" charset="-122"/>
                <a:cs typeface="宋体" panose="02010600030101010101" pitchFamily="2" charset="-122"/>
              </a:rPr>
              <a:t>奏</a:t>
            </a:r>
            <a:r>
              <a:rPr sz="2800" spc="5" dirty="0">
                <a:solidFill>
                  <a:srgbClr val="1F2C3C"/>
                </a:solidFill>
                <a:latin typeface="宋体" panose="02010600030101010101" pitchFamily="2" charset="-122"/>
                <a:cs typeface="宋体" panose="02010600030101010101" pitchFamily="2" charset="-122"/>
              </a:rPr>
              <a:t>》</a:t>
            </a:r>
            <a:r>
              <a:rPr sz="2800" spc="-5" dirty="0">
                <a:solidFill>
                  <a:srgbClr val="1F2C3C"/>
                </a:solidFill>
                <a:latin typeface="宋体" panose="02010600030101010101" pitchFamily="2" charset="-122"/>
                <a:cs typeface="宋体" panose="02010600030101010101" pitchFamily="2" charset="-122"/>
              </a:rPr>
              <a:t>等作</a:t>
            </a:r>
            <a:r>
              <a:rPr sz="2800" dirty="0">
                <a:solidFill>
                  <a:srgbClr val="1F2C3C"/>
                </a:solidFill>
                <a:latin typeface="宋体" panose="02010600030101010101" pitchFamily="2" charset="-122"/>
                <a:cs typeface="宋体" panose="02010600030101010101" pitchFamily="2" charset="-122"/>
              </a:rPr>
              <a:t>品</a:t>
            </a:r>
            <a:r>
              <a:rPr sz="2800" spc="-5" dirty="0">
                <a:solidFill>
                  <a:srgbClr val="1F2C3C"/>
                </a:solidFill>
                <a:latin typeface="宋体" panose="02010600030101010101" pitchFamily="2" charset="-122"/>
                <a:cs typeface="宋体" panose="02010600030101010101" pitchFamily="2" charset="-122"/>
              </a:rPr>
              <a:t>属 </a:t>
            </a:r>
            <a:r>
              <a:rPr sz="2800" spc="-5" dirty="0">
                <a:solidFill>
                  <a:srgbClr val="1F2C3C"/>
                </a:solidFill>
                <a:latin typeface="宋体" panose="02010600030101010101" pitchFamily="2" charset="-122"/>
                <a:cs typeface="宋体" panose="02010600030101010101" pitchFamily="2" charset="-122"/>
              </a:rPr>
              <a:t>于（</a:t>
            </a:r>
            <a:r>
              <a:rPr sz="2800" spc="-625"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
        <p:nvSpPr>
          <p:cNvPr id="8" name="object 8"/>
          <p:cNvSpPr txBox="1"/>
          <p:nvPr/>
        </p:nvSpPr>
        <p:spPr>
          <a:xfrm>
            <a:off x="350316" y="2780416"/>
            <a:ext cx="2183765" cy="2585720"/>
          </a:xfrm>
          <a:prstGeom prst="rect">
            <a:avLst/>
          </a:prstGeom>
        </p:spPr>
        <p:txBody>
          <a:bodyPr vert="horz" wrap="square" lIns="0" tIns="12065" rIns="0" bIns="0" rtlCol="0">
            <a:spAutoFit/>
          </a:bodyPr>
          <a:lstStyle/>
          <a:p>
            <a:pPr marL="12700" marR="5080">
              <a:lnSpc>
                <a:spcPct val="150000"/>
              </a:lnSpc>
              <a:spcBef>
                <a:spcPts val="95"/>
              </a:spcBef>
            </a:pPr>
            <a:r>
              <a:rPr sz="2800" b="1" spc="-10" dirty="0">
                <a:solidFill>
                  <a:srgbClr val="C00000"/>
                </a:solidFill>
                <a:latin typeface="Arial" panose="020B0604020202020204"/>
                <a:cs typeface="Arial" panose="020B0604020202020204"/>
              </a:rPr>
              <a:t>A</a:t>
            </a:r>
            <a:r>
              <a:rPr sz="2800" b="1" spc="-5" dirty="0">
                <a:solidFill>
                  <a:srgbClr val="C00000"/>
                </a:solidFill>
                <a:latin typeface="Arial" panose="020B0604020202020204"/>
                <a:cs typeface="Arial" panose="020B0604020202020204"/>
              </a:rPr>
              <a:t>:</a:t>
            </a:r>
            <a:r>
              <a:rPr sz="2800" b="1" spc="-5" dirty="0">
                <a:solidFill>
                  <a:srgbClr val="C00000"/>
                </a:solidFill>
                <a:latin typeface="宋体" panose="02010600030101010101" pitchFamily="2" charset="-122"/>
                <a:cs typeface="宋体" panose="02010600030101010101" pitchFamily="2" charset="-122"/>
              </a:rPr>
              <a:t>现代派小说  </a:t>
            </a:r>
            <a:r>
              <a:rPr sz="2800" spc="-10" dirty="0">
                <a:solidFill>
                  <a:srgbClr val="1F2C3C"/>
                </a:solidFill>
                <a:latin typeface="Arial" panose="020B0604020202020204"/>
                <a:cs typeface="Arial" panose="020B0604020202020204"/>
              </a:rPr>
              <a:t>B:</a:t>
            </a:r>
            <a:r>
              <a:rPr sz="2800" spc="-10" dirty="0">
                <a:solidFill>
                  <a:srgbClr val="1F2C3C"/>
                </a:solidFill>
                <a:latin typeface="宋体" panose="02010600030101010101" pitchFamily="2" charset="-122"/>
                <a:cs typeface="宋体" panose="02010600030101010101" pitchFamily="2" charset="-122"/>
              </a:rPr>
              <a:t>寻根小说 </a:t>
            </a:r>
            <a:r>
              <a:rPr sz="2800" spc="-5" dirty="0">
                <a:solidFill>
                  <a:srgbClr val="1F2C3C"/>
                </a:solidFill>
                <a:latin typeface="Arial" panose="020B0604020202020204"/>
                <a:cs typeface="Arial" panose="020B0604020202020204"/>
              </a:rPr>
              <a:t>C:</a:t>
            </a:r>
            <a:r>
              <a:rPr sz="2800" spc="-5" dirty="0">
                <a:solidFill>
                  <a:srgbClr val="1F2C3C"/>
                </a:solidFill>
                <a:latin typeface="宋体" panose="02010600030101010101" pitchFamily="2" charset="-122"/>
                <a:cs typeface="宋体" panose="02010600030101010101" pitchFamily="2" charset="-122"/>
              </a:rPr>
              <a:t>新写实小说 </a:t>
            </a:r>
            <a:r>
              <a:rPr sz="2800" spc="-5" dirty="0">
                <a:solidFill>
                  <a:srgbClr val="1F2C3C"/>
                </a:solidFill>
                <a:latin typeface="Arial" panose="020B0604020202020204"/>
                <a:cs typeface="Arial" panose="020B0604020202020204"/>
              </a:rPr>
              <a:t>D:</a:t>
            </a:r>
            <a:r>
              <a:rPr sz="2800" spc="-10" dirty="0">
                <a:solidFill>
                  <a:srgbClr val="1F2C3C"/>
                </a:solidFill>
                <a:latin typeface="宋体" panose="02010600030101010101" pitchFamily="2" charset="-122"/>
                <a:cs typeface="宋体" panose="02010600030101010101" pitchFamily="2" charset="-122"/>
              </a:rPr>
              <a:t>晚生代小说</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2035"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寻根小说、现代派小说、实验小说 </a:t>
            </a:r>
            <a:r>
              <a:rPr sz="3000" b="1" dirty="0">
                <a:solidFill>
                  <a:srgbClr val="C00000"/>
                </a:solidFill>
                <a:latin typeface="微软雅黑" panose="020B0503020204020204" charset="-122"/>
                <a:ea typeface="微软雅黑" panose="020B0503020204020204" charset="-122"/>
                <a:cs typeface="微软雅黑" panose="020B0503020204020204" charset="-122"/>
              </a:rPr>
              <a:t>新写实小说</a:t>
            </a:r>
            <a:r>
              <a:rPr sz="3000" b="1" spc="-15" dirty="0">
                <a:solidFill>
                  <a:srgbClr val="C00000"/>
                </a:solidFill>
                <a:latin typeface="微软雅黑" panose="020B0503020204020204" charset="-122"/>
                <a:ea typeface="微软雅黑" panose="020B0503020204020204" charset="-122"/>
                <a:cs typeface="微软雅黑" panose="020B0503020204020204" charset="-122"/>
              </a:rPr>
              <a:t>、</a:t>
            </a:r>
            <a:r>
              <a:rPr sz="3000" b="1" spc="-5" dirty="0">
                <a:latin typeface="微软雅黑" panose="020B0503020204020204" charset="-122"/>
                <a:ea typeface="微软雅黑" panose="020B0503020204020204" charset="-122"/>
                <a:cs typeface="微软雅黑" panose="020B0503020204020204" charset="-122"/>
              </a:rPr>
              <a:t>晚生代小说、女性小说 </a:t>
            </a:r>
            <a:r>
              <a:rPr sz="3000" b="1" dirty="0">
                <a:latin typeface="微软雅黑" panose="020B0503020204020204" charset="-122"/>
                <a:ea typeface="微软雅黑" panose="020B0503020204020204" charset="-122"/>
                <a:cs typeface="微软雅黑" panose="020B0503020204020204" charset="-122"/>
              </a:rPr>
              <a:t>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06755" y="479425"/>
            <a:ext cx="3227705" cy="44259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（七）新写实小说</a:t>
            </a:r>
            <a:endParaRPr sz="2800">
              <a:latin typeface="微软雅黑" panose="020B0503020204020204" charset="-122"/>
              <a:cs typeface="微软雅黑" panose="020B0503020204020204" charset="-122"/>
            </a:endParaRPr>
          </a:p>
        </p:txBody>
      </p:sp>
      <p:sp>
        <p:nvSpPr>
          <p:cNvPr id="6" name="object 6"/>
          <p:cNvSpPr txBox="1"/>
          <p:nvPr/>
        </p:nvSpPr>
        <p:spPr>
          <a:xfrm>
            <a:off x="175056" y="1212341"/>
            <a:ext cx="11482705" cy="429768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、源自于《钟山》</a:t>
            </a:r>
            <a:r>
              <a:rPr sz="2400" b="1" spc="-5" dirty="0">
                <a:latin typeface="微软雅黑" panose="020B0503020204020204" charset="-122"/>
                <a:ea typeface="微软雅黑" panose="020B0503020204020204" charset="-122"/>
                <a:cs typeface="微软雅黑" panose="020B0503020204020204" charset="-122"/>
              </a:rPr>
              <a:t>1989</a:t>
            </a:r>
            <a:r>
              <a:rPr sz="2400" b="1" dirty="0">
                <a:latin typeface="微软雅黑" panose="020B0503020204020204" charset="-122"/>
                <a:ea typeface="微软雅黑" panose="020B0503020204020204" charset="-122"/>
                <a:cs typeface="微软雅黑" panose="020B0503020204020204" charset="-122"/>
              </a:rPr>
              <a:t>年第</a:t>
            </a: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期推出的“新写实小说大联展”。</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、主要作家作品：：</a:t>
            </a:r>
            <a:r>
              <a:rPr sz="2400" b="1" dirty="0">
                <a:solidFill>
                  <a:srgbClr val="C00000"/>
                </a:solidFill>
                <a:latin typeface="微软雅黑" panose="020B0503020204020204" charset="-122"/>
                <a:ea typeface="微软雅黑" panose="020B0503020204020204" charset="-122"/>
                <a:cs typeface="微软雅黑" panose="020B0503020204020204" charset="-122"/>
              </a:rPr>
              <a:t>刘震云《一地鸡毛》、</a:t>
            </a:r>
            <a:r>
              <a:rPr sz="2400" b="1" dirty="0">
                <a:latin typeface="微软雅黑" panose="020B0503020204020204" charset="-122"/>
                <a:ea typeface="微软雅黑" panose="020B0503020204020204" charset="-122"/>
                <a:cs typeface="微软雅黑" panose="020B0503020204020204" charset="-122"/>
              </a:rPr>
              <a:t>《单位》《官场》</a:t>
            </a:r>
            <a:r>
              <a:rPr sz="2400" b="1" dirty="0">
                <a:solidFill>
                  <a:srgbClr val="C00000"/>
                </a:solidFill>
                <a:latin typeface="微软雅黑" panose="020B0503020204020204" charset="-122"/>
                <a:ea typeface="微软雅黑" panose="020B0503020204020204" charset="-122"/>
                <a:cs typeface="微软雅黑" panose="020B0503020204020204" charset="-122"/>
              </a:rPr>
              <a:t>，池莉《烦恼人生》、</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73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《不谈爱情》、《太阳出世》，</a:t>
            </a:r>
            <a:r>
              <a:rPr sz="2400" b="1" spc="-10" dirty="0">
                <a:solidFill>
                  <a:srgbClr val="C00000"/>
                </a:solidFill>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方方《桃花灿烂》</a:t>
            </a:r>
            <a:r>
              <a:rPr sz="2400" b="1" spc="-1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《风景》等</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0"/>
              </a:spcBef>
            </a:pPr>
            <a:r>
              <a:rPr sz="2400" b="1" spc="-5" dirty="0">
                <a:latin typeface="微软雅黑" panose="020B0503020204020204" charset="-122"/>
                <a:ea typeface="微软雅黑" panose="020B0503020204020204" charset="-122"/>
                <a:cs typeface="微软雅黑" panose="020B0503020204020204" charset="-122"/>
              </a:rPr>
              <a:t>3、艺术特色：</a:t>
            </a:r>
            <a:endParaRPr sz="2400" b="1">
              <a:latin typeface="微软雅黑" panose="020B0503020204020204" charset="-122"/>
              <a:ea typeface="微软雅黑" panose="020B0503020204020204" charset="-122"/>
              <a:cs typeface="微软雅黑" panose="020B0503020204020204" charset="-122"/>
            </a:endParaRPr>
          </a:p>
          <a:p>
            <a:pPr marL="1162050" indent="-789305">
              <a:lnSpc>
                <a:spcPct val="100000"/>
              </a:lnSpc>
              <a:spcBef>
                <a:spcPts val="2310"/>
              </a:spcBef>
              <a:buSzPct val="96000"/>
              <a:buAutoNum type="arabicPlain"/>
              <a:tabLst>
                <a:tab pos="1162685" algn="l"/>
              </a:tabLst>
            </a:pPr>
            <a:r>
              <a:rPr sz="2400" b="1" dirty="0">
                <a:latin typeface="微软雅黑" panose="020B0503020204020204" charset="-122"/>
                <a:ea typeface="微软雅黑" panose="020B0503020204020204" charset="-122"/>
                <a:cs typeface="微软雅黑" panose="020B0503020204020204" charset="-122"/>
              </a:rPr>
              <a:t>虽然以</a:t>
            </a:r>
            <a:r>
              <a:rPr sz="2400" b="1" dirty="0">
                <a:solidFill>
                  <a:srgbClr val="C00000"/>
                </a:solidFill>
                <a:latin typeface="微软雅黑" panose="020B0503020204020204" charset="-122"/>
                <a:ea typeface="微软雅黑" panose="020B0503020204020204" charset="-122"/>
                <a:cs typeface="微软雅黑" panose="020B0503020204020204" charset="-122"/>
              </a:rPr>
              <a:t>写实</a:t>
            </a:r>
            <a:r>
              <a:rPr sz="2400" b="1" dirty="0">
                <a:latin typeface="微软雅黑" panose="020B0503020204020204" charset="-122"/>
                <a:ea typeface="微软雅黑" panose="020B0503020204020204" charset="-122"/>
                <a:cs typeface="微软雅黑" panose="020B0503020204020204" charset="-122"/>
              </a:rPr>
              <a:t>为主要特征，但是是</a:t>
            </a:r>
            <a:r>
              <a:rPr sz="2400" b="1" dirty="0">
                <a:solidFill>
                  <a:srgbClr val="C00000"/>
                </a:solidFill>
                <a:latin typeface="微软雅黑" panose="020B0503020204020204" charset="-122"/>
                <a:ea typeface="微软雅黑" panose="020B0503020204020204" charset="-122"/>
                <a:cs typeface="微软雅黑" panose="020B0503020204020204" charset="-122"/>
              </a:rPr>
              <a:t>一种毛茸茸的原生态</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162685" indent="-789940">
              <a:lnSpc>
                <a:spcPct val="100000"/>
              </a:lnSpc>
              <a:spcBef>
                <a:spcPts val="2300"/>
              </a:spcBef>
              <a:buSzPct val="96000"/>
              <a:buAutoNum type="arabicPlain"/>
              <a:tabLst>
                <a:tab pos="1163320" algn="l"/>
              </a:tabLst>
            </a:pPr>
            <a:r>
              <a:rPr sz="2400" b="1" spc="-5" dirty="0">
                <a:latin typeface="微软雅黑" panose="020B0503020204020204" charset="-122"/>
                <a:ea typeface="微软雅黑" panose="020B0503020204020204" charset="-122"/>
                <a:cs typeface="微软雅黑" panose="020B0503020204020204" charset="-122"/>
              </a:rPr>
              <a:t>表现现实的荒诞、丑恶、无奈</a:t>
            </a:r>
            <a:r>
              <a:rPr sz="2400" b="1" dirty="0">
                <a:latin typeface="微软雅黑" panose="020B0503020204020204" charset="-122"/>
                <a:ea typeface="微软雅黑" panose="020B0503020204020204" charset="-122"/>
                <a:cs typeface="微软雅黑" panose="020B0503020204020204" charset="-122"/>
              </a:rPr>
              <a:t>，</a:t>
            </a:r>
            <a:r>
              <a:rPr sz="2400" b="1" spc="-5" dirty="0">
                <a:solidFill>
                  <a:srgbClr val="C00000"/>
                </a:solidFill>
                <a:latin typeface="微软雅黑" panose="020B0503020204020204" charset="-122"/>
                <a:ea typeface="微软雅黑" panose="020B0503020204020204" charset="-122"/>
                <a:cs typeface="微软雅黑" panose="020B0503020204020204" charset="-122"/>
              </a:rPr>
              <a:t>缺乏理性批</a:t>
            </a:r>
            <a:r>
              <a:rPr sz="2400" b="1" dirty="0">
                <a:solidFill>
                  <a:srgbClr val="C00000"/>
                </a:solidFill>
                <a:latin typeface="微软雅黑" panose="020B0503020204020204" charset="-122"/>
                <a:ea typeface="微软雅黑" panose="020B0503020204020204" charset="-122"/>
                <a:cs typeface="微软雅黑" panose="020B0503020204020204" charset="-122"/>
              </a:rPr>
              <a:t>判</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162050" indent="-789305">
              <a:lnSpc>
                <a:spcPct val="100000"/>
              </a:lnSpc>
              <a:spcBef>
                <a:spcPts val="2310"/>
              </a:spcBef>
              <a:buClr>
                <a:srgbClr val="000000"/>
              </a:buClr>
              <a:buSzPct val="96000"/>
              <a:buFont typeface="΢"/>
              <a:buAutoNum type="arabicPlain"/>
              <a:tabLst>
                <a:tab pos="1162685" algn="l"/>
              </a:tabLst>
            </a:pPr>
            <a:r>
              <a:rPr sz="2400" b="1" dirty="0">
                <a:solidFill>
                  <a:srgbClr val="C00000"/>
                </a:solidFill>
                <a:latin typeface="微软雅黑" panose="020B0503020204020204" charset="-122"/>
                <a:ea typeface="微软雅黑" panose="020B0503020204020204" charset="-122"/>
                <a:cs typeface="微软雅黑" panose="020B0503020204020204" charset="-122"/>
              </a:rPr>
              <a:t>客观化的叙述</a:t>
            </a:r>
            <a:r>
              <a:rPr sz="2400" b="1"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缺乏价值判断</a:t>
            </a:r>
            <a:r>
              <a:rPr sz="2400" b="1" dirty="0">
                <a:latin typeface="微软雅黑" panose="020B0503020204020204" charset="-122"/>
                <a:ea typeface="微软雅黑" panose="020B0503020204020204" charset="-122"/>
                <a:cs typeface="微软雅黑" panose="020B0503020204020204" charset="-122"/>
              </a:rPr>
              <a:t>的冷漠的叙述</a:t>
            </a:r>
            <a:r>
              <a:rPr sz="1800" b="1" dirty="0">
                <a:solidFill>
                  <a:srgbClr val="C00000"/>
                </a:solidFill>
                <a:latin typeface="微软雅黑" panose="020B0503020204020204" charset="-122"/>
                <a:ea typeface="微软雅黑" panose="020B0503020204020204" charset="-122"/>
                <a:cs typeface="微软雅黑" panose="020B0503020204020204" charset="-122"/>
              </a:rPr>
              <a:t>。</a:t>
            </a:r>
            <a:endParaRPr sz="18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3972305" y="459486"/>
            <a:ext cx="937260" cy="502920"/>
          </a:xfrm>
          <a:custGeom>
            <a:avLst/>
            <a:gdLst/>
            <a:ahLst/>
            <a:cxnLst/>
            <a:rect l="l" t="t" r="r" b="b"/>
            <a:pathLst>
              <a:path w="937260" h="502919">
                <a:moveTo>
                  <a:pt x="685800" y="0"/>
                </a:moveTo>
                <a:lnTo>
                  <a:pt x="0" y="0"/>
                </a:lnTo>
                <a:lnTo>
                  <a:pt x="0" y="502919"/>
                </a:lnTo>
                <a:lnTo>
                  <a:pt x="685800" y="502919"/>
                </a:lnTo>
                <a:lnTo>
                  <a:pt x="937260" y="251460"/>
                </a:lnTo>
                <a:lnTo>
                  <a:pt x="685800" y="0"/>
                </a:lnTo>
                <a:close/>
              </a:path>
            </a:pathLst>
          </a:custGeom>
          <a:solidFill>
            <a:srgbClr val="00AF50"/>
          </a:solidFill>
        </p:spPr>
        <p:txBody>
          <a:bodyPr wrap="square" lIns="0" tIns="0" rIns="0" bIns="0" rtlCol="0"/>
          <a:lstStyle/>
          <a:p/>
        </p:txBody>
      </p:sp>
      <p:sp>
        <p:nvSpPr>
          <p:cNvPr id="9" name="object 9"/>
          <p:cNvSpPr/>
          <p:nvPr/>
        </p:nvSpPr>
        <p:spPr>
          <a:xfrm>
            <a:off x="3972305" y="459486"/>
            <a:ext cx="937260" cy="502920"/>
          </a:xfrm>
          <a:custGeom>
            <a:avLst/>
            <a:gdLst/>
            <a:ahLst/>
            <a:cxnLst/>
            <a:rect l="l" t="t" r="r" b="b"/>
            <a:pathLst>
              <a:path w="937260" h="502919">
                <a:moveTo>
                  <a:pt x="0" y="0"/>
                </a:moveTo>
                <a:lnTo>
                  <a:pt x="685800" y="0"/>
                </a:lnTo>
                <a:lnTo>
                  <a:pt x="937260" y="251460"/>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0" name="object 10"/>
          <p:cNvSpPr txBox="1"/>
          <p:nvPr/>
        </p:nvSpPr>
        <p:spPr>
          <a:xfrm>
            <a:off x="4211828" y="502411"/>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3135248" y="6537146"/>
            <a:ext cx="5920740" cy="39116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楷体" panose="02010609060101010101" charset="-122"/>
                <a:cs typeface="楷体" panose="02010609060101010101" charset="-122"/>
              </a:rPr>
              <a:t>听够课程</a:t>
            </a:r>
            <a:r>
              <a:rPr sz="2400" spc="-15" dirty="0">
                <a:solidFill>
                  <a:srgbClr val="C00000"/>
                </a:solidFill>
                <a:latin typeface="楷体" panose="02010609060101010101" charset="-122"/>
                <a:cs typeface="楷体" panose="02010609060101010101" charset="-122"/>
              </a:rPr>
              <a:t>两</a:t>
            </a:r>
            <a:r>
              <a:rPr sz="2400" dirty="0">
                <a:solidFill>
                  <a:srgbClr val="C00000"/>
                </a:solidFill>
                <a:latin typeface="楷体" panose="02010609060101010101" charset="-122"/>
                <a:cs typeface="楷体" panose="02010609060101010101" charset="-122"/>
              </a:rPr>
              <a:t>个小时</a:t>
            </a:r>
            <a:r>
              <a:rPr sz="2000" spc="10" dirty="0">
                <a:solidFill>
                  <a:srgbClr val="FFFFFF"/>
                </a:solidFill>
                <a:latin typeface="楷体" panose="02010609060101010101" charset="-122"/>
                <a:cs typeface="楷体" panose="02010609060101010101" charset="-122"/>
              </a:rPr>
              <a:t>为</a:t>
            </a:r>
            <a:r>
              <a:rPr sz="2400" spc="-15" dirty="0">
                <a:solidFill>
                  <a:srgbClr val="C00000"/>
                </a:solidFill>
                <a:latin typeface="楷体" panose="02010609060101010101" charset="-122"/>
                <a:cs typeface="楷体" panose="02010609060101010101" charset="-122"/>
              </a:rPr>
              <a:t>全</a:t>
            </a:r>
            <a:r>
              <a:rPr sz="2400" dirty="0">
                <a:solidFill>
                  <a:srgbClr val="C00000"/>
                </a:solidFill>
                <a:latin typeface="楷体" panose="02010609060101010101" charset="-122"/>
                <a:cs typeface="楷体" panose="02010609060101010101" charset="-122"/>
              </a:rPr>
              <a:t>勤</a:t>
            </a:r>
            <a:r>
              <a:rPr sz="2000" dirty="0">
                <a:solidFill>
                  <a:srgbClr val="FFFFFF"/>
                </a:solidFill>
                <a:latin typeface="楷体" panose="02010609060101010101" charset="-122"/>
                <a:cs typeface="楷体" panose="02010609060101010101" charset="-122"/>
              </a:rPr>
              <a:t>，中途</a:t>
            </a:r>
            <a:r>
              <a:rPr sz="2000" spc="-15" dirty="0">
                <a:solidFill>
                  <a:srgbClr val="FFFFFF"/>
                </a:solidFill>
                <a:latin typeface="楷体" panose="02010609060101010101" charset="-122"/>
                <a:cs typeface="楷体" panose="02010609060101010101" charset="-122"/>
              </a:rPr>
              <a:t>不</a:t>
            </a:r>
            <a:r>
              <a:rPr sz="2000" dirty="0">
                <a:solidFill>
                  <a:srgbClr val="FFFFFF"/>
                </a:solidFill>
                <a:latin typeface="楷体" panose="02010609060101010101" charset="-122"/>
                <a:cs typeface="楷体" panose="02010609060101010101" charset="-122"/>
              </a:rPr>
              <a:t>能退出</a:t>
            </a:r>
            <a:r>
              <a:rPr sz="2000" spc="-15" dirty="0">
                <a:solidFill>
                  <a:srgbClr val="FFFFFF"/>
                </a:solidFill>
                <a:latin typeface="楷体" panose="02010609060101010101" charset="-122"/>
                <a:cs typeface="楷体" panose="02010609060101010101" charset="-122"/>
              </a:rPr>
              <a:t>，</a:t>
            </a:r>
            <a:r>
              <a:rPr sz="2000" dirty="0">
                <a:solidFill>
                  <a:srgbClr val="FFFFFF"/>
                </a:solidFill>
                <a:latin typeface="楷体" panose="02010609060101010101" charset="-122"/>
                <a:cs typeface="楷体" panose="02010609060101010101" charset="-122"/>
              </a:rPr>
              <a:t>加</a:t>
            </a:r>
            <a:r>
              <a:rPr sz="2000" spc="-15" dirty="0">
                <a:solidFill>
                  <a:srgbClr val="FFFFFF"/>
                </a:solidFill>
                <a:latin typeface="楷体" panose="02010609060101010101" charset="-122"/>
                <a:cs typeface="楷体" panose="02010609060101010101" charset="-122"/>
              </a:rPr>
              <a:t>油</a:t>
            </a:r>
            <a:r>
              <a:rPr sz="2000" dirty="0">
                <a:solidFill>
                  <a:srgbClr val="FFFFFF"/>
                </a:solidFill>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6" name="object 6"/>
          <p:cNvSpPr txBox="1">
            <a:spLocks noGrp="1"/>
          </p:cNvSpPr>
          <p:nvPr>
            <p:ph type="title"/>
          </p:nvPr>
        </p:nvSpPr>
        <p:spPr>
          <a:xfrm>
            <a:off x="400507" y="1369567"/>
            <a:ext cx="3376295" cy="452120"/>
          </a:xfrm>
          <a:prstGeom prst="rect">
            <a:avLst/>
          </a:prstGeom>
        </p:spPr>
        <p:txBody>
          <a:bodyPr vert="horz" wrap="square" lIns="0" tIns="12065" rIns="0" bIns="0" rtlCol="0">
            <a:spAutoFit/>
          </a:bodyPr>
          <a:lstStyle/>
          <a:p>
            <a:pPr marL="38100">
              <a:lnSpc>
                <a:spcPct val="100000"/>
              </a:lnSpc>
              <a:spcBef>
                <a:spcPts val="95"/>
              </a:spcBef>
            </a:pPr>
            <a:r>
              <a:rPr b="1" dirty="0">
                <a:solidFill>
                  <a:srgbClr val="C00000"/>
                </a:solidFill>
                <a:latin typeface="微软雅黑" panose="020B0503020204020204" charset="-122"/>
                <a:cs typeface="微软雅黑" panose="020B0503020204020204" charset="-122"/>
              </a:rPr>
              <a:t>名词解释：</a:t>
            </a:r>
            <a:r>
              <a:rPr sz="4200" b="1" spc="-7" baseline="-8000" dirty="0">
                <a:solidFill>
                  <a:srgbClr val="C00000"/>
                </a:solidFill>
                <a:latin typeface="微软雅黑" panose="020B0503020204020204" charset="-122"/>
                <a:cs typeface="微软雅黑" panose="020B0503020204020204" charset="-122"/>
              </a:rPr>
              <a:t>新写实小说</a:t>
            </a:r>
            <a:endParaRPr sz="4200" baseline="-8000">
              <a:latin typeface="微软雅黑" panose="020B0503020204020204" charset="-122"/>
              <a:cs typeface="微软雅黑" panose="020B0503020204020204" charset="-122"/>
            </a:endParaRPr>
          </a:p>
        </p:txBody>
      </p:sp>
      <p:sp>
        <p:nvSpPr>
          <p:cNvPr id="7" name="object 7"/>
          <p:cNvSpPr txBox="1"/>
          <p:nvPr/>
        </p:nvSpPr>
        <p:spPr>
          <a:xfrm>
            <a:off x="425907" y="2144979"/>
            <a:ext cx="10568305" cy="2614295"/>
          </a:xfrm>
          <a:prstGeom prst="rect">
            <a:avLst/>
          </a:prstGeom>
        </p:spPr>
        <p:txBody>
          <a:bodyPr vert="horz" wrap="square" lIns="0" tIns="12700" rIns="0" bIns="0" rtlCol="0">
            <a:spAutoFit/>
          </a:bodyPr>
          <a:lstStyle/>
          <a:p>
            <a:pPr marL="801370" indent="-789305">
              <a:lnSpc>
                <a:spcPct val="100000"/>
              </a:lnSpc>
              <a:spcBef>
                <a:spcPts val="10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“新写实小说”的创作发</a:t>
            </a:r>
            <a:r>
              <a:rPr sz="2400" b="1" dirty="0">
                <a:latin typeface="微软雅黑" panose="020B0503020204020204" charset="-122"/>
                <a:ea typeface="微软雅黑" panose="020B0503020204020204" charset="-122"/>
                <a:cs typeface="微软雅黑" panose="020B0503020204020204" charset="-122"/>
              </a:rPr>
              <a:t>生</a:t>
            </a:r>
            <a:r>
              <a:rPr sz="2400" b="1" spc="-5" dirty="0">
                <a:solidFill>
                  <a:srgbClr val="C00000"/>
                </a:solidFill>
                <a:latin typeface="微软雅黑" panose="020B0503020204020204" charset="-122"/>
                <a:ea typeface="微软雅黑" panose="020B0503020204020204" charset="-122"/>
                <a:cs typeface="微软雅黑" panose="020B0503020204020204" charset="-122"/>
              </a:rPr>
              <a:t>于</a:t>
            </a:r>
            <a:r>
              <a:rPr sz="2400" b="1" spc="-10" dirty="0">
                <a:solidFill>
                  <a:srgbClr val="C00000"/>
                </a:solidFill>
                <a:latin typeface="微软雅黑" panose="020B0503020204020204" charset="-122"/>
                <a:ea typeface="微软雅黑" panose="020B0503020204020204" charset="-122"/>
                <a:cs typeface="微软雅黑" panose="020B0503020204020204" charset="-122"/>
              </a:rPr>
              <a:t>80</a:t>
            </a:r>
            <a:r>
              <a:rPr sz="2400" b="1" spc="-5" dirty="0">
                <a:solidFill>
                  <a:srgbClr val="C00000"/>
                </a:solidFill>
                <a:latin typeface="微软雅黑" panose="020B0503020204020204" charset="-122"/>
                <a:ea typeface="微软雅黑" panose="020B0503020204020204" charset="-122"/>
                <a:cs typeface="微软雅黑" panose="020B0503020204020204" charset="-122"/>
              </a:rPr>
              <a:t>年代后期</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200000"/>
              </a:lnSpc>
              <a:spcBef>
                <a:spcPts val="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其创作方法以</a:t>
            </a:r>
            <a:r>
              <a:rPr sz="2400" b="1" dirty="0">
                <a:solidFill>
                  <a:srgbClr val="C00000"/>
                </a:solidFill>
                <a:latin typeface="微软雅黑" panose="020B0503020204020204" charset="-122"/>
                <a:ea typeface="微软雅黑" panose="020B0503020204020204" charset="-122"/>
                <a:cs typeface="微软雅黑" panose="020B0503020204020204" charset="-122"/>
              </a:rPr>
              <a:t>写实为主要特征</a:t>
            </a:r>
            <a:r>
              <a:rPr sz="2400" b="1" dirty="0">
                <a:latin typeface="微软雅黑" panose="020B0503020204020204" charset="-122"/>
                <a:ea typeface="微软雅黑" panose="020B0503020204020204" charset="-122"/>
                <a:cs typeface="微软雅黑" panose="020B0503020204020204" charset="-122"/>
              </a:rPr>
              <a:t>，注重现实</a:t>
            </a:r>
            <a:r>
              <a:rPr sz="2400" b="1" dirty="0">
                <a:solidFill>
                  <a:srgbClr val="C00000"/>
                </a:solidFill>
                <a:latin typeface="微软雅黑" panose="020B0503020204020204" charset="-122"/>
                <a:ea typeface="微软雅黑" panose="020B0503020204020204" charset="-122"/>
                <a:cs typeface="微软雅黑" panose="020B0503020204020204" charset="-122"/>
              </a:rPr>
              <a:t>生活原生态的还原</a:t>
            </a:r>
            <a:r>
              <a:rPr sz="2400" b="1" dirty="0">
                <a:latin typeface="微软雅黑" panose="020B0503020204020204" charset="-122"/>
                <a:ea typeface="微软雅黑" panose="020B0503020204020204" charset="-122"/>
                <a:cs typeface="微软雅黑" panose="020B0503020204020204" charset="-122"/>
              </a:rPr>
              <a:t>，大多采用</a:t>
            </a:r>
            <a:r>
              <a:rPr sz="2400" b="1" dirty="0">
                <a:solidFill>
                  <a:srgbClr val="C00000"/>
                </a:solidFill>
                <a:latin typeface="微软雅黑" panose="020B0503020204020204" charset="-122"/>
                <a:ea typeface="微软雅黑" panose="020B0503020204020204" charset="-122"/>
                <a:cs typeface="微软雅黑" panose="020B0503020204020204" charset="-122"/>
              </a:rPr>
              <a:t>客 </a:t>
            </a:r>
            <a:r>
              <a:rPr sz="2400" b="1" spc="-5" dirty="0">
                <a:solidFill>
                  <a:srgbClr val="C00000"/>
                </a:solidFill>
                <a:latin typeface="微软雅黑" panose="020B0503020204020204" charset="-122"/>
                <a:ea typeface="微软雅黑" panose="020B0503020204020204" charset="-122"/>
                <a:cs typeface="微软雅黑" panose="020B0503020204020204" charset="-122"/>
              </a:rPr>
              <a:t>观化</a:t>
            </a:r>
            <a:r>
              <a:rPr sz="2400" b="1" spc="-5" dirty="0">
                <a:latin typeface="微软雅黑" panose="020B0503020204020204" charset="-122"/>
                <a:ea typeface="微软雅黑" panose="020B0503020204020204" charset="-122"/>
                <a:cs typeface="微软雅黑" panose="020B0503020204020204" charset="-122"/>
              </a:rPr>
              <a:t>的叙述态度。</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2500" b="1">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代表作有</a:t>
            </a:r>
            <a:r>
              <a:rPr sz="2400" b="1" dirty="0">
                <a:solidFill>
                  <a:srgbClr val="C00000"/>
                </a:solidFill>
                <a:latin typeface="微软雅黑" panose="020B0503020204020204" charset="-122"/>
                <a:ea typeface="微软雅黑" panose="020B0503020204020204" charset="-122"/>
                <a:cs typeface="微软雅黑" panose="020B0503020204020204" charset="-122"/>
              </a:rPr>
              <a:t>刘震云《一地鸡毛》、池莉《烦恼人生》</a:t>
            </a:r>
            <a:r>
              <a:rPr sz="2400" b="1" dirty="0">
                <a:latin typeface="微软雅黑" panose="020B0503020204020204" charset="-122"/>
                <a:ea typeface="微软雅黑" panose="020B0503020204020204" charset="-122"/>
                <a:cs typeface="微软雅黑" panose="020B0503020204020204" charset="-122"/>
              </a:rPr>
              <a:t>、方方《风景》等。</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9489185" y="6481673"/>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48</a:t>
            </a:r>
            <a:endParaRPr sz="1800">
              <a:latin typeface="微软雅黑" panose="020B0503020204020204" charset="-122"/>
              <a:cs typeface="微软雅黑" panose="020B0503020204020204" charset="-122"/>
            </a:endParaRPr>
          </a:p>
        </p:txBody>
      </p:sp>
      <p:sp>
        <p:nvSpPr>
          <p:cNvPr id="9" name="object 9"/>
          <p:cNvSpPr/>
          <p:nvPr/>
        </p:nvSpPr>
        <p:spPr>
          <a:xfrm>
            <a:off x="4062221" y="1408938"/>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4062221" y="1408938"/>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4301744" y="1452498"/>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260" y="1082040"/>
            <a:ext cx="10944225" cy="5015865"/>
          </a:xfrm>
          <a:prstGeom prst="rect">
            <a:avLst/>
          </a:prstGeom>
          <a:noFill/>
        </p:spPr>
        <p:txBody>
          <a:bodyPr wrap="square" rtlCol="0" anchor="t">
            <a:spAutoFit/>
          </a:bodyPr>
          <a:p>
            <a:r>
              <a:rPr lang="zh-CN" altLang="en-US" sz="2000" b="1">
                <a:latin typeface="微软雅黑" panose="020B0503020204020204" charset="-122"/>
                <a:ea typeface="微软雅黑" panose="020B0503020204020204" charset="-122"/>
                <a:cs typeface="微软雅黑" panose="020B0503020204020204" charset="-122"/>
              </a:rPr>
              <a:t>小说叙写的是当代生活中一个小职员极其平庸琐碎且窘困的生存状态，主人公小林本是踌躇满怀、心比人高，有着高品味的追求的大学生，分配到国家某部委机关上班，接受社会大环境的磨砺。</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小林为了买豆腐而耽误了单位的班车，又因赶公交车而忘了把豆腐放进冰箱，致使豆腐变馊，为此和老婆小李争吵起来，当争吵即将升级时，查水表的瘸老头来警告他们说有人举报他们晚上偷水，小林夫妻马上想到了对门自称长得像印度人的女人告的密。小李晚上又想到了最近调动工作的事，本来小林已经托人了，可由于心急，让人事处的头头知道了调动工作的事也搁置下来。小林的老家在农村，家乡人来北京都到小林家，时候长了，引起了小李的不满。小林的孩子感冒了，由于小李在单位开的药还没有吃完，因此省了不少钱，为此一家人很高兴，晚上还商量九月份孩子入托后辞去保姆。九月份，小李的单位开通了班车，小李不用在调动单位了，但因为是头头的小姨子搬家才加开这线班车时，心里有些别扭，但想到不用调动工作，又高兴起来。但孩子入托又面临困难，好的幼儿园不能去，而这时保姆又辞职了，家里很乱，可在这时对门印度女人的丈夫却给了他们一个好幼儿园的名额，后来才知道是让自己的孩子当陪读。小林在菜市场碰到了卖鸭子的大学同学“小李白”，“小李白”让小林帮他卖十天的鸭子，每天20元，开始小林面子上有些挂不住，可是每天能捏200块钱，又感觉好了些，当同学回来后，自己还有些恋恋不舍。元旦过后，由于没给幼儿园的老师送礼物，女儿闹着不肯去，于是小林跑遍全城高价买下了女儿指定的炭火。晚上，小林梦见自己盖着一堆鸡毛睡觉。</a:t>
            </a:r>
            <a:endParaRPr lang="zh-CN" altLang="en-US" sz="20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2035"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寻根小说、现代派小说、实验小说 新写实小说</a:t>
            </a:r>
            <a:r>
              <a:rPr sz="3000" b="1" spc="-15" dirty="0">
                <a:latin typeface="微软雅黑" panose="020B0503020204020204" charset="-122"/>
                <a:ea typeface="微软雅黑" panose="020B0503020204020204" charset="-122"/>
                <a:cs typeface="微软雅黑" panose="020B0503020204020204" charset="-122"/>
              </a:rPr>
              <a:t>、</a:t>
            </a:r>
            <a:r>
              <a:rPr sz="3000" b="1" spc="-5" dirty="0">
                <a:solidFill>
                  <a:srgbClr val="C00000"/>
                </a:solidFill>
                <a:latin typeface="微软雅黑" panose="020B0503020204020204" charset="-122"/>
                <a:ea typeface="微软雅黑" panose="020B0503020204020204" charset="-122"/>
                <a:cs typeface="微软雅黑" panose="020B0503020204020204" charset="-122"/>
              </a:rPr>
              <a:t>晚生代小说</a:t>
            </a:r>
            <a:r>
              <a:rPr sz="3000" b="1" spc="-5" dirty="0">
                <a:latin typeface="微软雅黑" panose="020B0503020204020204" charset="-122"/>
                <a:ea typeface="微软雅黑" panose="020B0503020204020204" charset="-122"/>
                <a:cs typeface="微软雅黑" panose="020B0503020204020204" charset="-122"/>
              </a:rPr>
              <a:t>、女性小说 </a:t>
            </a:r>
            <a:r>
              <a:rPr sz="3000" b="1" dirty="0">
                <a:latin typeface="微软雅黑" panose="020B0503020204020204" charset="-122"/>
                <a:ea typeface="微软雅黑" panose="020B0503020204020204" charset="-122"/>
                <a:cs typeface="微软雅黑" panose="020B0503020204020204" charset="-122"/>
              </a:rPr>
              <a:t>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32790" y="358775"/>
            <a:ext cx="4058920" cy="44259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（八）晚生代小说</a:t>
            </a:r>
            <a:endParaRPr sz="2800">
              <a:latin typeface="微软雅黑" panose="020B0503020204020204" charset="-122"/>
              <a:cs typeface="微软雅黑" panose="020B0503020204020204" charset="-122"/>
            </a:endParaRPr>
          </a:p>
        </p:txBody>
      </p:sp>
      <p:sp>
        <p:nvSpPr>
          <p:cNvPr id="6" name="object 6"/>
          <p:cNvSpPr txBox="1"/>
          <p:nvPr/>
        </p:nvSpPr>
        <p:spPr>
          <a:xfrm>
            <a:off x="307340" y="870051"/>
            <a:ext cx="11177905" cy="1135380"/>
          </a:xfrm>
          <a:prstGeom prst="rect">
            <a:avLst/>
          </a:prstGeom>
        </p:spPr>
        <p:txBody>
          <a:bodyPr vert="horz" wrap="square" lIns="0" tIns="12700" rIns="0" bIns="0" rtlCol="0">
            <a:spAutoFit/>
          </a:bodyPr>
          <a:lstStyle/>
          <a:p>
            <a:pPr marL="12700" marR="5080">
              <a:lnSpc>
                <a:spcPct val="140000"/>
              </a:lnSpc>
              <a:spcBef>
                <a:spcPts val="100"/>
              </a:spcBef>
            </a:pPr>
            <a:r>
              <a:rPr sz="2600" spc="-5" dirty="0">
                <a:latin typeface="微软雅黑" panose="020B0503020204020204" charset="-122"/>
                <a:cs typeface="微软雅黑" panose="020B0503020204020204" charset="-122"/>
              </a:rPr>
              <a:t>1</a:t>
            </a:r>
            <a:r>
              <a:rPr sz="2600" dirty="0">
                <a:latin typeface="微软雅黑" panose="020B0503020204020204" charset="-122"/>
                <a:cs typeface="微软雅黑" panose="020B0503020204020204" charset="-122"/>
              </a:rPr>
              <a:t>、</a:t>
            </a:r>
            <a:r>
              <a:rPr sz="2600" b="1" dirty="0">
                <a:latin typeface="微软雅黑" panose="020B0503020204020204" charset="-122"/>
                <a:cs typeface="微软雅黑" panose="020B0503020204020204" charset="-122"/>
              </a:rPr>
              <a:t>出现</a:t>
            </a:r>
            <a:r>
              <a:rPr sz="2600" b="1" spc="-5" dirty="0">
                <a:latin typeface="微软雅黑" panose="020B0503020204020204" charset="-122"/>
                <a:cs typeface="微软雅黑" panose="020B0503020204020204" charset="-122"/>
              </a:rPr>
              <a:t>：</a:t>
            </a:r>
            <a:r>
              <a:rPr sz="2600" spc="-5" dirty="0">
                <a:latin typeface="微软雅黑" panose="020B0503020204020204" charset="-122"/>
                <a:cs typeface="微软雅黑" panose="020B0503020204020204" charset="-122"/>
              </a:rPr>
              <a:t>90</a:t>
            </a:r>
            <a:r>
              <a:rPr sz="2600" dirty="0">
                <a:latin typeface="微软雅黑" panose="020B0503020204020204" charset="-122"/>
                <a:cs typeface="微软雅黑" panose="020B0503020204020204" charset="-122"/>
              </a:rPr>
              <a:t>年代初，一种叫</a:t>
            </a:r>
            <a:r>
              <a:rPr sz="2600" spc="-15" dirty="0">
                <a:latin typeface="微软雅黑" panose="020B0503020204020204" charset="-122"/>
                <a:cs typeface="微软雅黑" panose="020B0503020204020204" charset="-122"/>
              </a:rPr>
              <a:t>做</a:t>
            </a:r>
            <a:r>
              <a:rPr sz="2600" dirty="0">
                <a:latin typeface="微软雅黑" panose="020B0503020204020204" charset="-122"/>
                <a:cs typeface="微软雅黑" panose="020B0503020204020204" charset="-122"/>
              </a:rPr>
              <a:t>“晚</a:t>
            </a:r>
            <a:r>
              <a:rPr sz="2600" spc="-15" dirty="0">
                <a:latin typeface="微软雅黑" panose="020B0503020204020204" charset="-122"/>
                <a:cs typeface="微软雅黑" panose="020B0503020204020204" charset="-122"/>
              </a:rPr>
              <a:t>生</a:t>
            </a:r>
            <a:r>
              <a:rPr sz="2600" dirty="0">
                <a:latin typeface="微软雅黑" panose="020B0503020204020204" charset="-122"/>
                <a:cs typeface="微软雅黑" panose="020B0503020204020204" charset="-122"/>
              </a:rPr>
              <a:t>代小</a:t>
            </a:r>
            <a:r>
              <a:rPr sz="2600" spc="-15" dirty="0">
                <a:latin typeface="微软雅黑" panose="020B0503020204020204" charset="-122"/>
                <a:cs typeface="微软雅黑" panose="020B0503020204020204" charset="-122"/>
              </a:rPr>
              <a:t>说</a:t>
            </a:r>
            <a:r>
              <a:rPr sz="2600" dirty="0">
                <a:latin typeface="微软雅黑" panose="020B0503020204020204" charset="-122"/>
                <a:cs typeface="微软雅黑" panose="020B0503020204020204" charset="-122"/>
              </a:rPr>
              <a:t>”的</a:t>
            </a:r>
            <a:r>
              <a:rPr sz="2600" spc="-15" dirty="0">
                <a:latin typeface="微软雅黑" panose="020B0503020204020204" charset="-122"/>
                <a:cs typeface="微软雅黑" panose="020B0503020204020204" charset="-122"/>
              </a:rPr>
              <a:t>潮</a:t>
            </a:r>
            <a:r>
              <a:rPr sz="2600" dirty="0">
                <a:latin typeface="微软雅黑" panose="020B0503020204020204" charset="-122"/>
                <a:cs typeface="微软雅黑" panose="020B0503020204020204" charset="-122"/>
              </a:rPr>
              <a:t>流开</a:t>
            </a:r>
            <a:r>
              <a:rPr sz="2600" spc="-15" dirty="0">
                <a:latin typeface="微软雅黑" panose="020B0503020204020204" charset="-122"/>
                <a:cs typeface="微软雅黑" panose="020B0503020204020204" charset="-122"/>
              </a:rPr>
              <a:t>始</a:t>
            </a:r>
            <a:r>
              <a:rPr sz="2600" dirty="0">
                <a:latin typeface="微软雅黑" panose="020B0503020204020204" charset="-122"/>
                <a:cs typeface="微软雅黑" panose="020B0503020204020204" charset="-122"/>
              </a:rPr>
              <a:t>出现</a:t>
            </a:r>
            <a:r>
              <a:rPr sz="2600" spc="-15" dirty="0">
                <a:latin typeface="微软雅黑" panose="020B0503020204020204" charset="-122"/>
                <a:cs typeface="微软雅黑" panose="020B0503020204020204" charset="-122"/>
              </a:rPr>
              <a:t>。</a:t>
            </a:r>
            <a:r>
              <a:rPr sz="2600" dirty="0">
                <a:latin typeface="微软雅黑" panose="020B0503020204020204" charset="-122"/>
                <a:cs typeface="微软雅黑" panose="020B0503020204020204" charset="-122"/>
              </a:rPr>
              <a:t>作家</a:t>
            </a:r>
            <a:r>
              <a:rPr sz="2600" spc="-15" dirty="0">
                <a:latin typeface="微软雅黑" panose="020B0503020204020204" charset="-122"/>
                <a:cs typeface="微软雅黑" panose="020B0503020204020204" charset="-122"/>
              </a:rPr>
              <a:t>多</a:t>
            </a:r>
            <a:r>
              <a:rPr sz="2600" dirty="0">
                <a:latin typeface="微软雅黑" panose="020B0503020204020204" charset="-122"/>
                <a:cs typeface="微软雅黑" panose="020B0503020204020204" charset="-122"/>
              </a:rPr>
              <a:t>出生 于文革乃至</a:t>
            </a:r>
            <a:r>
              <a:rPr sz="2600" spc="-5" dirty="0">
                <a:latin typeface="微软雅黑" panose="020B0503020204020204" charset="-122"/>
                <a:cs typeface="微软雅黑" panose="020B0503020204020204" charset="-122"/>
              </a:rPr>
              <a:t>70</a:t>
            </a:r>
            <a:r>
              <a:rPr sz="2600" dirty="0">
                <a:latin typeface="微软雅黑" panose="020B0503020204020204" charset="-122"/>
                <a:cs typeface="微软雅黑" panose="020B0503020204020204" charset="-122"/>
              </a:rPr>
              <a:t>年代后。</a:t>
            </a:r>
            <a:endParaRPr sz="2600">
              <a:latin typeface="微软雅黑" panose="020B0503020204020204" charset="-122"/>
              <a:cs typeface="微软雅黑" panose="020B0503020204020204" charset="-122"/>
            </a:endParaRPr>
          </a:p>
        </p:txBody>
      </p:sp>
      <p:sp>
        <p:nvSpPr>
          <p:cNvPr id="7" name="object 7"/>
          <p:cNvSpPr txBox="1"/>
          <p:nvPr/>
        </p:nvSpPr>
        <p:spPr>
          <a:xfrm>
            <a:off x="307340" y="2216353"/>
            <a:ext cx="2203450" cy="422909"/>
          </a:xfrm>
          <a:prstGeom prst="rect">
            <a:avLst/>
          </a:prstGeom>
        </p:spPr>
        <p:txBody>
          <a:bodyPr vert="horz" wrap="square" lIns="0" tIns="13335" rIns="0" bIns="0" rtlCol="0">
            <a:spAutoFit/>
          </a:bodyPr>
          <a:lstStyle/>
          <a:p>
            <a:pPr marL="12700">
              <a:lnSpc>
                <a:spcPct val="100000"/>
              </a:lnSpc>
              <a:spcBef>
                <a:spcPts val="105"/>
              </a:spcBef>
            </a:pPr>
            <a:r>
              <a:rPr sz="2600" dirty="0">
                <a:latin typeface="微软雅黑" panose="020B0503020204020204" charset="-122"/>
                <a:cs typeface="微软雅黑" panose="020B0503020204020204" charset="-122"/>
              </a:rPr>
              <a:t>2、</a:t>
            </a:r>
            <a:r>
              <a:rPr sz="2600" b="1" dirty="0">
                <a:latin typeface="微软雅黑" panose="020B0503020204020204" charset="-122"/>
                <a:cs typeface="微软雅黑" panose="020B0503020204020204" charset="-122"/>
              </a:rPr>
              <a:t>艺术特点：</a:t>
            </a:r>
            <a:endParaRPr sz="2600">
              <a:latin typeface="微软雅黑" panose="020B0503020204020204" charset="-122"/>
              <a:cs typeface="微软雅黑" panose="020B0503020204020204" charset="-122"/>
            </a:endParaRPr>
          </a:p>
        </p:txBody>
      </p:sp>
      <p:sp>
        <p:nvSpPr>
          <p:cNvPr id="8" name="object 8"/>
          <p:cNvSpPr txBox="1"/>
          <p:nvPr/>
        </p:nvSpPr>
        <p:spPr>
          <a:xfrm>
            <a:off x="307340" y="2850895"/>
            <a:ext cx="11119485" cy="3564890"/>
          </a:xfrm>
          <a:prstGeom prst="rect">
            <a:avLst/>
          </a:prstGeom>
        </p:spPr>
        <p:txBody>
          <a:bodyPr vert="horz" wrap="square" lIns="0" tIns="13335" rIns="0" bIns="0" rtlCol="0">
            <a:spAutoFit/>
          </a:bodyPr>
          <a:lstStyle/>
          <a:p>
            <a:pPr marL="1064895" indent="-855980">
              <a:lnSpc>
                <a:spcPct val="100000"/>
              </a:lnSpc>
              <a:spcBef>
                <a:spcPts val="105"/>
              </a:spcBef>
              <a:buSzPct val="96000"/>
              <a:buAutoNum type="arabicPlain"/>
              <a:tabLst>
                <a:tab pos="1064895" algn="l"/>
              </a:tabLst>
            </a:pPr>
            <a:r>
              <a:rPr sz="2600" b="1" dirty="0">
                <a:latin typeface="微软雅黑" panose="020B0503020204020204" charset="-122"/>
                <a:ea typeface="微软雅黑" panose="020B0503020204020204" charset="-122"/>
                <a:cs typeface="微软雅黑" panose="020B0503020204020204" charset="-122"/>
              </a:rPr>
              <a:t>主题：精神内容暧昧</a:t>
            </a:r>
            <a:r>
              <a:rPr sz="2600" b="1" spc="-15" dirty="0">
                <a:latin typeface="微软雅黑" panose="020B0503020204020204" charset="-122"/>
                <a:ea typeface="微软雅黑" panose="020B0503020204020204" charset="-122"/>
                <a:cs typeface="微软雅黑" panose="020B0503020204020204" charset="-122"/>
              </a:rPr>
              <a:t>不</a:t>
            </a:r>
            <a:r>
              <a:rPr sz="2600" b="1" dirty="0">
                <a:latin typeface="微软雅黑" panose="020B0503020204020204" charset="-122"/>
                <a:ea typeface="微软雅黑" panose="020B0503020204020204" charset="-122"/>
                <a:cs typeface="微软雅黑" panose="020B0503020204020204" charset="-122"/>
              </a:rPr>
              <a:t>激进</a:t>
            </a:r>
            <a:r>
              <a:rPr sz="2600" b="1" spc="-15" dirty="0">
                <a:latin typeface="微软雅黑" panose="020B0503020204020204" charset="-122"/>
                <a:ea typeface="微软雅黑" panose="020B0503020204020204" charset="-122"/>
                <a:cs typeface="微软雅黑" panose="020B0503020204020204" charset="-122"/>
              </a:rPr>
              <a:t>，</a:t>
            </a:r>
            <a:r>
              <a:rPr sz="2600" b="1" dirty="0">
                <a:latin typeface="微软雅黑" panose="020B0503020204020204" charset="-122"/>
                <a:ea typeface="微软雅黑" panose="020B0503020204020204" charset="-122"/>
                <a:cs typeface="微软雅黑" panose="020B0503020204020204" charset="-122"/>
              </a:rPr>
              <a:t>带有</a:t>
            </a:r>
            <a:r>
              <a:rPr sz="2600" b="1" spc="-15" dirty="0">
                <a:latin typeface="微软雅黑" panose="020B0503020204020204" charset="-122"/>
                <a:ea typeface="微软雅黑" panose="020B0503020204020204" charset="-122"/>
                <a:cs typeface="微软雅黑" panose="020B0503020204020204" charset="-122"/>
              </a:rPr>
              <a:t>明</a:t>
            </a:r>
            <a:r>
              <a:rPr sz="2600" b="1" dirty="0">
                <a:latin typeface="微软雅黑" panose="020B0503020204020204" charset="-122"/>
                <a:ea typeface="微软雅黑" panose="020B0503020204020204" charset="-122"/>
                <a:cs typeface="微软雅黑" panose="020B0503020204020204" charset="-122"/>
              </a:rPr>
              <a:t>显</a:t>
            </a:r>
            <a:r>
              <a:rPr sz="2600" b="1" spc="-35" dirty="0">
                <a:latin typeface="微软雅黑" panose="020B0503020204020204" charset="-122"/>
                <a:ea typeface="微软雅黑" panose="020B0503020204020204" charset="-122"/>
                <a:cs typeface="微软雅黑" panose="020B0503020204020204" charset="-122"/>
              </a:rPr>
              <a:t>的</a:t>
            </a:r>
            <a:r>
              <a:rPr sz="2600" b="1" spc="-15" dirty="0">
                <a:latin typeface="微软雅黑" panose="020B0503020204020204" charset="-122"/>
                <a:ea typeface="微软雅黑" panose="020B0503020204020204" charset="-122"/>
                <a:cs typeface="微软雅黑" panose="020B0503020204020204" charset="-122"/>
              </a:rPr>
              <a:t>个</a:t>
            </a:r>
            <a:r>
              <a:rPr sz="2600" b="1" dirty="0">
                <a:latin typeface="微软雅黑" panose="020B0503020204020204" charset="-122"/>
                <a:ea typeface="微软雅黑" panose="020B0503020204020204" charset="-122"/>
                <a:cs typeface="微软雅黑" panose="020B0503020204020204" charset="-122"/>
              </a:rPr>
              <a:t>体性。</a:t>
            </a:r>
            <a:endParaRPr sz="2600" b="1">
              <a:latin typeface="微软雅黑" panose="020B0503020204020204" charset="-122"/>
              <a:ea typeface="微软雅黑" panose="020B0503020204020204" charset="-122"/>
              <a:cs typeface="微软雅黑" panose="020B0503020204020204" charset="-122"/>
            </a:endParaRPr>
          </a:p>
          <a:p>
            <a:pPr marL="1064895" indent="-856615">
              <a:lnSpc>
                <a:spcPct val="100000"/>
              </a:lnSpc>
              <a:spcBef>
                <a:spcPts val="1870"/>
              </a:spcBef>
              <a:buSzPct val="96000"/>
              <a:buAutoNum type="arabicPlain"/>
              <a:tabLst>
                <a:tab pos="1065530" algn="l"/>
              </a:tabLst>
            </a:pPr>
            <a:r>
              <a:rPr sz="2600" b="1" spc="5" dirty="0">
                <a:latin typeface="微软雅黑" panose="020B0503020204020204" charset="-122"/>
                <a:ea typeface="微软雅黑" panose="020B0503020204020204" charset="-122"/>
                <a:cs typeface="微软雅黑" panose="020B0503020204020204" charset="-122"/>
              </a:rPr>
              <a:t>题材</a:t>
            </a:r>
            <a:r>
              <a:rPr sz="2600" b="1" spc="-5" dirty="0">
                <a:latin typeface="微软雅黑" panose="020B0503020204020204" charset="-122"/>
                <a:ea typeface="微软雅黑" panose="020B0503020204020204" charset="-122"/>
                <a:cs typeface="微软雅黑" panose="020B0503020204020204" charset="-122"/>
              </a:rPr>
              <a:t>：</a:t>
            </a:r>
            <a:r>
              <a:rPr sz="2600" b="1" dirty="0">
                <a:latin typeface="微软雅黑" panose="020B0503020204020204" charset="-122"/>
                <a:ea typeface="微软雅黑" panose="020B0503020204020204" charset="-122"/>
                <a:cs typeface="微软雅黑" panose="020B0503020204020204" charset="-122"/>
              </a:rPr>
              <a:t>都市生</a:t>
            </a:r>
            <a:r>
              <a:rPr sz="2600" b="1" spc="5" dirty="0">
                <a:latin typeface="微软雅黑" panose="020B0503020204020204" charset="-122"/>
                <a:ea typeface="微软雅黑" panose="020B0503020204020204" charset="-122"/>
                <a:cs typeface="微软雅黑" panose="020B0503020204020204" charset="-122"/>
              </a:rPr>
              <a:t>活，人</a:t>
            </a:r>
            <a:r>
              <a:rPr sz="2600" b="1" spc="-15" dirty="0">
                <a:latin typeface="微软雅黑" panose="020B0503020204020204" charset="-122"/>
                <a:ea typeface="微软雅黑" panose="020B0503020204020204" charset="-122"/>
                <a:cs typeface="微软雅黑" panose="020B0503020204020204" charset="-122"/>
              </a:rPr>
              <a:t>物</a:t>
            </a:r>
            <a:r>
              <a:rPr sz="2600" b="1" spc="5" dirty="0">
                <a:latin typeface="微软雅黑" panose="020B0503020204020204" charset="-122"/>
                <a:ea typeface="微软雅黑" panose="020B0503020204020204" charset="-122"/>
                <a:cs typeface="微软雅黑" panose="020B0503020204020204" charset="-122"/>
              </a:rPr>
              <a:t>多为</a:t>
            </a:r>
            <a:r>
              <a:rPr sz="2600" b="1" spc="-15" dirty="0">
                <a:latin typeface="微软雅黑" panose="020B0503020204020204" charset="-122"/>
                <a:ea typeface="微软雅黑" panose="020B0503020204020204" charset="-122"/>
                <a:cs typeface="微软雅黑" panose="020B0503020204020204" charset="-122"/>
              </a:rPr>
              <a:t>同</a:t>
            </a:r>
            <a:r>
              <a:rPr sz="2600" b="1" spc="5" dirty="0">
                <a:latin typeface="微软雅黑" panose="020B0503020204020204" charset="-122"/>
                <a:ea typeface="微软雅黑" panose="020B0503020204020204" charset="-122"/>
                <a:cs typeface="微软雅黑" panose="020B0503020204020204" charset="-122"/>
              </a:rPr>
              <a:t>代人。</a:t>
            </a:r>
            <a:endParaRPr sz="2600" b="1">
              <a:latin typeface="微软雅黑" panose="020B0503020204020204" charset="-122"/>
              <a:ea typeface="微软雅黑" panose="020B0503020204020204" charset="-122"/>
              <a:cs typeface="微软雅黑" panose="020B0503020204020204" charset="-122"/>
            </a:endParaRPr>
          </a:p>
          <a:p>
            <a:pPr marL="1064895" indent="-855980">
              <a:lnSpc>
                <a:spcPct val="100000"/>
              </a:lnSpc>
              <a:spcBef>
                <a:spcPts val="1875"/>
              </a:spcBef>
              <a:buSzPct val="96000"/>
              <a:buAutoNum type="arabicPlain"/>
              <a:tabLst>
                <a:tab pos="1064895" algn="l"/>
              </a:tabLst>
            </a:pPr>
            <a:r>
              <a:rPr sz="2600" b="1" dirty="0">
                <a:latin typeface="微软雅黑" panose="020B0503020204020204" charset="-122"/>
                <a:ea typeface="微软雅黑" panose="020B0503020204020204" charset="-122"/>
                <a:cs typeface="微软雅黑" panose="020B0503020204020204" charset="-122"/>
              </a:rPr>
              <a:t>形式：带</a:t>
            </a:r>
            <a:r>
              <a:rPr sz="2600" b="1" spc="-10" dirty="0">
                <a:latin typeface="微软雅黑" panose="020B0503020204020204" charset="-122"/>
                <a:ea typeface="微软雅黑" panose="020B0503020204020204" charset="-122"/>
                <a:cs typeface="微软雅黑" panose="020B0503020204020204" charset="-122"/>
              </a:rPr>
              <a:t>有</a:t>
            </a:r>
            <a:r>
              <a:rPr sz="2600" b="1" dirty="0">
                <a:latin typeface="微软雅黑" panose="020B0503020204020204" charset="-122"/>
                <a:ea typeface="微软雅黑" panose="020B0503020204020204" charset="-122"/>
                <a:cs typeface="微软雅黑" panose="020B0503020204020204" charset="-122"/>
              </a:rPr>
              <a:t>自传色彩</a:t>
            </a:r>
            <a:r>
              <a:rPr sz="2600" b="1" spc="-15" dirty="0">
                <a:latin typeface="微软雅黑" panose="020B0503020204020204" charset="-122"/>
                <a:ea typeface="微软雅黑" panose="020B0503020204020204" charset="-122"/>
                <a:cs typeface="微软雅黑" panose="020B0503020204020204" charset="-122"/>
              </a:rPr>
              <a:t>，</a:t>
            </a:r>
            <a:r>
              <a:rPr sz="2600" b="1" dirty="0">
                <a:latin typeface="微软雅黑" panose="020B0503020204020204" charset="-122"/>
                <a:ea typeface="微软雅黑" panose="020B0503020204020204" charset="-122"/>
                <a:cs typeface="微软雅黑" panose="020B0503020204020204" charset="-122"/>
              </a:rPr>
              <a:t>真实</a:t>
            </a:r>
            <a:r>
              <a:rPr sz="2600" b="1" spc="-15" dirty="0">
                <a:latin typeface="微软雅黑" panose="020B0503020204020204" charset="-122"/>
                <a:ea typeface="微软雅黑" panose="020B0503020204020204" charset="-122"/>
                <a:cs typeface="微软雅黑" panose="020B0503020204020204" charset="-122"/>
              </a:rPr>
              <a:t>不</a:t>
            </a:r>
            <a:r>
              <a:rPr sz="2600" b="1" dirty="0">
                <a:latin typeface="微软雅黑" panose="020B0503020204020204" charset="-122"/>
                <a:ea typeface="微软雅黑" panose="020B0503020204020204" charset="-122"/>
                <a:cs typeface="微软雅黑" panose="020B0503020204020204" charset="-122"/>
              </a:rPr>
              <a:t>虚构</a:t>
            </a:r>
            <a:r>
              <a:rPr sz="2600" b="1" spc="-15" dirty="0">
                <a:latin typeface="微软雅黑" panose="020B0503020204020204" charset="-122"/>
                <a:ea typeface="微软雅黑" panose="020B0503020204020204" charset="-122"/>
                <a:cs typeface="微软雅黑" panose="020B0503020204020204" charset="-122"/>
              </a:rPr>
              <a:t>的</a:t>
            </a:r>
            <a:r>
              <a:rPr sz="2600" b="1" dirty="0">
                <a:latin typeface="微软雅黑" panose="020B0503020204020204" charset="-122"/>
                <a:ea typeface="微软雅黑" panose="020B0503020204020204" charset="-122"/>
                <a:cs typeface="微软雅黑" panose="020B0503020204020204" charset="-122"/>
              </a:rPr>
              <a:t>暧昧。</a:t>
            </a:r>
            <a:endParaRPr sz="2600" b="1">
              <a:latin typeface="微软雅黑" panose="020B0503020204020204" charset="-122"/>
              <a:ea typeface="微软雅黑" panose="020B0503020204020204" charset="-122"/>
              <a:cs typeface="微软雅黑" panose="020B0503020204020204" charset="-122"/>
            </a:endParaRPr>
          </a:p>
          <a:p>
            <a:pPr>
              <a:lnSpc>
                <a:spcPct val="100000"/>
              </a:lnSpc>
              <a:spcBef>
                <a:spcPts val="40"/>
              </a:spcBef>
            </a:pPr>
            <a:endParaRPr sz="4850" b="1">
              <a:latin typeface="微软雅黑" panose="020B0503020204020204" charset="-122"/>
              <a:ea typeface="微软雅黑" panose="020B0503020204020204" charset="-122"/>
              <a:cs typeface="微软雅黑" panose="020B0503020204020204" charset="-122"/>
            </a:endParaRPr>
          </a:p>
          <a:p>
            <a:pPr marL="12700" marR="5080">
              <a:lnSpc>
                <a:spcPct val="140000"/>
              </a:lnSpc>
            </a:pPr>
            <a:r>
              <a:rPr sz="2600" b="1" spc="-5" dirty="0">
                <a:latin typeface="微软雅黑" panose="020B0503020204020204" charset="-122"/>
                <a:ea typeface="微软雅黑" panose="020B0503020204020204" charset="-122"/>
                <a:cs typeface="微软雅黑" panose="020B0503020204020204" charset="-122"/>
              </a:rPr>
              <a:t>3</a:t>
            </a:r>
            <a:r>
              <a:rPr sz="2600" b="1" dirty="0">
                <a:latin typeface="微软雅黑" panose="020B0503020204020204" charset="-122"/>
                <a:ea typeface="微软雅黑" panose="020B0503020204020204" charset="-122"/>
                <a:cs typeface="微软雅黑" panose="020B0503020204020204" charset="-122"/>
              </a:rPr>
              <a:t>、主要作家：韩东、鲁</a:t>
            </a:r>
            <a:r>
              <a:rPr sz="2600" b="1" spc="-15" dirty="0">
                <a:latin typeface="微软雅黑" panose="020B0503020204020204" charset="-122"/>
                <a:ea typeface="微软雅黑" panose="020B0503020204020204" charset="-122"/>
                <a:cs typeface="微软雅黑" panose="020B0503020204020204" charset="-122"/>
              </a:rPr>
              <a:t>羊</a:t>
            </a:r>
            <a:r>
              <a:rPr sz="2600" b="1" dirty="0">
                <a:latin typeface="微软雅黑" panose="020B0503020204020204" charset="-122"/>
                <a:ea typeface="微软雅黑" panose="020B0503020204020204" charset="-122"/>
                <a:cs typeface="微软雅黑" panose="020B0503020204020204" charset="-122"/>
              </a:rPr>
              <a:t>、朱</a:t>
            </a:r>
            <a:r>
              <a:rPr sz="2600" b="1" spc="-15" dirty="0">
                <a:latin typeface="微软雅黑" panose="020B0503020204020204" charset="-122"/>
                <a:ea typeface="微软雅黑" panose="020B0503020204020204" charset="-122"/>
                <a:cs typeface="微软雅黑" panose="020B0503020204020204" charset="-122"/>
              </a:rPr>
              <a:t>文</a:t>
            </a:r>
            <a:r>
              <a:rPr sz="2600" b="1" dirty="0">
                <a:latin typeface="微软雅黑" panose="020B0503020204020204" charset="-122"/>
                <a:ea typeface="微软雅黑" panose="020B0503020204020204" charset="-122"/>
                <a:cs typeface="微软雅黑" panose="020B0503020204020204" charset="-122"/>
              </a:rPr>
              <a:t>、邱</a:t>
            </a:r>
            <a:r>
              <a:rPr sz="2600" b="1" spc="-15" dirty="0">
                <a:latin typeface="微软雅黑" panose="020B0503020204020204" charset="-122"/>
                <a:ea typeface="微软雅黑" panose="020B0503020204020204" charset="-122"/>
                <a:cs typeface="微软雅黑" panose="020B0503020204020204" charset="-122"/>
              </a:rPr>
              <a:t>华</a:t>
            </a:r>
            <a:r>
              <a:rPr sz="2600" b="1" dirty="0">
                <a:latin typeface="微软雅黑" panose="020B0503020204020204" charset="-122"/>
                <a:ea typeface="微软雅黑" panose="020B0503020204020204" charset="-122"/>
                <a:cs typeface="微软雅黑" panose="020B0503020204020204" charset="-122"/>
              </a:rPr>
              <a:t>栋、</a:t>
            </a:r>
            <a:r>
              <a:rPr sz="2600" b="1" spc="-15" dirty="0">
                <a:latin typeface="微软雅黑" panose="020B0503020204020204" charset="-122"/>
                <a:ea typeface="微软雅黑" panose="020B0503020204020204" charset="-122"/>
                <a:cs typeface="微软雅黑" panose="020B0503020204020204" charset="-122"/>
              </a:rPr>
              <a:t>述</a:t>
            </a:r>
            <a:r>
              <a:rPr sz="2600" b="1" dirty="0">
                <a:latin typeface="微软雅黑" panose="020B0503020204020204" charset="-122"/>
                <a:ea typeface="微软雅黑" panose="020B0503020204020204" charset="-122"/>
                <a:cs typeface="微软雅黑" panose="020B0503020204020204" charset="-122"/>
              </a:rPr>
              <a:t>平、</a:t>
            </a:r>
            <a:r>
              <a:rPr sz="2600" b="1" spc="-15" dirty="0">
                <a:latin typeface="微软雅黑" panose="020B0503020204020204" charset="-122"/>
                <a:ea typeface="微软雅黑" panose="020B0503020204020204" charset="-122"/>
                <a:cs typeface="微软雅黑" panose="020B0503020204020204" charset="-122"/>
              </a:rPr>
              <a:t>陈</a:t>
            </a:r>
            <a:r>
              <a:rPr sz="2600" b="1" dirty="0">
                <a:latin typeface="微软雅黑" panose="020B0503020204020204" charset="-122"/>
                <a:ea typeface="微软雅黑" panose="020B0503020204020204" charset="-122"/>
                <a:cs typeface="微软雅黑" panose="020B0503020204020204" charset="-122"/>
              </a:rPr>
              <a:t>染、</a:t>
            </a:r>
            <a:r>
              <a:rPr sz="2600" b="1" spc="-15" dirty="0">
                <a:latin typeface="微软雅黑" panose="020B0503020204020204" charset="-122"/>
                <a:ea typeface="微软雅黑" panose="020B0503020204020204" charset="-122"/>
                <a:cs typeface="微软雅黑" panose="020B0503020204020204" charset="-122"/>
              </a:rPr>
              <a:t>张</a:t>
            </a:r>
            <a:r>
              <a:rPr sz="2600" b="1" dirty="0">
                <a:latin typeface="微软雅黑" panose="020B0503020204020204" charset="-122"/>
                <a:ea typeface="微软雅黑" panose="020B0503020204020204" charset="-122"/>
                <a:cs typeface="微软雅黑" panose="020B0503020204020204" charset="-122"/>
              </a:rPr>
              <a:t>梅、</a:t>
            </a:r>
            <a:r>
              <a:rPr sz="2600" b="1" spc="-15" dirty="0">
                <a:latin typeface="微软雅黑" panose="020B0503020204020204" charset="-122"/>
                <a:ea typeface="微软雅黑" panose="020B0503020204020204" charset="-122"/>
                <a:cs typeface="微软雅黑" panose="020B0503020204020204" charset="-122"/>
              </a:rPr>
              <a:t>毕</a:t>
            </a:r>
            <a:r>
              <a:rPr sz="2600" b="1" dirty="0">
                <a:latin typeface="微软雅黑" panose="020B0503020204020204" charset="-122"/>
                <a:ea typeface="微软雅黑" panose="020B0503020204020204" charset="-122"/>
                <a:cs typeface="微软雅黑" panose="020B0503020204020204" charset="-122"/>
              </a:rPr>
              <a:t>飞宇</a:t>
            </a:r>
            <a:r>
              <a:rPr sz="2600" b="1" spc="-15" dirty="0">
                <a:latin typeface="微软雅黑" panose="020B0503020204020204" charset="-122"/>
                <a:ea typeface="微软雅黑" panose="020B0503020204020204" charset="-122"/>
                <a:cs typeface="微软雅黑" panose="020B0503020204020204" charset="-122"/>
              </a:rPr>
              <a:t>、</a:t>
            </a:r>
            <a:r>
              <a:rPr sz="2600" b="1" dirty="0">
                <a:latin typeface="微软雅黑" panose="020B0503020204020204" charset="-122"/>
                <a:ea typeface="微软雅黑" panose="020B0503020204020204" charset="-122"/>
                <a:cs typeface="微软雅黑" panose="020B0503020204020204" charset="-122"/>
              </a:rPr>
              <a:t>何 顿、东西、刁斗、须兰</a:t>
            </a:r>
            <a:r>
              <a:rPr sz="2600" b="1" spc="-15" dirty="0">
                <a:latin typeface="微软雅黑" panose="020B0503020204020204" charset="-122"/>
                <a:ea typeface="微软雅黑" panose="020B0503020204020204" charset="-122"/>
                <a:cs typeface="微软雅黑" panose="020B0503020204020204" charset="-122"/>
              </a:rPr>
              <a:t>、</a:t>
            </a:r>
            <a:r>
              <a:rPr sz="2600" b="1" dirty="0">
                <a:latin typeface="微软雅黑" panose="020B0503020204020204" charset="-122"/>
                <a:ea typeface="微软雅黑" panose="020B0503020204020204" charset="-122"/>
                <a:cs typeface="微软雅黑" panose="020B0503020204020204" charset="-122"/>
              </a:rPr>
              <a:t>李冯</a:t>
            </a:r>
            <a:r>
              <a:rPr sz="2600" b="1" spc="-15" dirty="0">
                <a:latin typeface="微软雅黑" panose="020B0503020204020204" charset="-122"/>
                <a:ea typeface="微软雅黑" panose="020B0503020204020204" charset="-122"/>
                <a:cs typeface="微软雅黑" panose="020B0503020204020204" charset="-122"/>
              </a:rPr>
              <a:t>、</a:t>
            </a:r>
            <a:r>
              <a:rPr sz="2600" b="1" dirty="0">
                <a:latin typeface="微软雅黑" panose="020B0503020204020204" charset="-122"/>
                <a:ea typeface="微软雅黑" panose="020B0503020204020204" charset="-122"/>
                <a:cs typeface="微软雅黑" panose="020B0503020204020204" charset="-122"/>
              </a:rPr>
              <a:t>罗望</a:t>
            </a:r>
            <a:r>
              <a:rPr sz="2600" b="1" spc="-15" dirty="0">
                <a:latin typeface="微软雅黑" panose="020B0503020204020204" charset="-122"/>
                <a:ea typeface="微软雅黑" panose="020B0503020204020204" charset="-122"/>
                <a:cs typeface="微软雅黑" panose="020B0503020204020204" charset="-122"/>
              </a:rPr>
              <a:t>子</a:t>
            </a:r>
            <a:r>
              <a:rPr sz="2600" b="1" dirty="0">
                <a:latin typeface="微软雅黑" panose="020B0503020204020204" charset="-122"/>
                <a:ea typeface="微软雅黑" panose="020B0503020204020204" charset="-122"/>
                <a:cs typeface="微软雅黑" panose="020B0503020204020204" charset="-122"/>
              </a:rPr>
              <a:t>、吴</a:t>
            </a:r>
            <a:r>
              <a:rPr sz="2600" b="1" spc="-15" dirty="0">
                <a:latin typeface="微软雅黑" panose="020B0503020204020204" charset="-122"/>
                <a:ea typeface="微软雅黑" panose="020B0503020204020204" charset="-122"/>
                <a:cs typeface="微软雅黑" panose="020B0503020204020204" charset="-122"/>
              </a:rPr>
              <a:t>晨</a:t>
            </a:r>
            <a:r>
              <a:rPr sz="2600" b="1" dirty="0">
                <a:latin typeface="微软雅黑" panose="020B0503020204020204" charset="-122"/>
                <a:ea typeface="微软雅黑" panose="020B0503020204020204" charset="-122"/>
                <a:cs typeface="微软雅黑" panose="020B0503020204020204" charset="-122"/>
              </a:rPr>
              <a:t>骏</a:t>
            </a:r>
            <a:endParaRPr sz="26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816083" y="39623"/>
            <a:ext cx="2351531" cy="1362455"/>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2632710" y="2100833"/>
            <a:ext cx="937260" cy="502920"/>
          </a:xfrm>
          <a:custGeom>
            <a:avLst/>
            <a:gdLst/>
            <a:ahLst/>
            <a:cxnLst/>
            <a:rect l="l" t="t" r="r" b="b"/>
            <a:pathLst>
              <a:path w="937260" h="502919">
                <a:moveTo>
                  <a:pt x="685800" y="0"/>
                </a:moveTo>
                <a:lnTo>
                  <a:pt x="0" y="0"/>
                </a:lnTo>
                <a:lnTo>
                  <a:pt x="0" y="502919"/>
                </a:lnTo>
                <a:lnTo>
                  <a:pt x="685800" y="502919"/>
                </a:lnTo>
                <a:lnTo>
                  <a:pt x="937260" y="251460"/>
                </a:lnTo>
                <a:lnTo>
                  <a:pt x="685800" y="0"/>
                </a:lnTo>
                <a:close/>
              </a:path>
            </a:pathLst>
          </a:custGeom>
          <a:solidFill>
            <a:srgbClr val="006FC0"/>
          </a:solidFill>
        </p:spPr>
        <p:txBody>
          <a:bodyPr wrap="square" lIns="0" tIns="0" rIns="0" bIns="0" rtlCol="0"/>
          <a:lstStyle/>
          <a:p/>
        </p:txBody>
      </p:sp>
      <p:sp>
        <p:nvSpPr>
          <p:cNvPr id="11" name="object 11"/>
          <p:cNvSpPr/>
          <p:nvPr/>
        </p:nvSpPr>
        <p:spPr>
          <a:xfrm>
            <a:off x="2632710" y="2100833"/>
            <a:ext cx="937260" cy="502920"/>
          </a:xfrm>
          <a:custGeom>
            <a:avLst/>
            <a:gdLst/>
            <a:ahLst/>
            <a:cxnLst/>
            <a:rect l="l" t="t" r="r" b="b"/>
            <a:pathLst>
              <a:path w="937260" h="502919">
                <a:moveTo>
                  <a:pt x="0" y="0"/>
                </a:moveTo>
                <a:lnTo>
                  <a:pt x="685800" y="0"/>
                </a:lnTo>
                <a:lnTo>
                  <a:pt x="937260" y="251460"/>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2871597" y="2144014"/>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3428746" y="1507058"/>
            <a:ext cx="6122035" cy="4829810"/>
          </a:xfrm>
          <a:prstGeom prst="rect">
            <a:avLst/>
          </a:prstGeom>
        </p:spPr>
        <p:txBody>
          <a:bodyPr vert="horz" wrap="square" lIns="0" tIns="12700" rIns="0" bIns="0" rtlCol="0">
            <a:spAutoFit/>
          </a:bodyPr>
          <a:lstStyle/>
          <a:p>
            <a:pPr marL="12700">
              <a:lnSpc>
                <a:spcPct val="100000"/>
              </a:lnSpc>
              <a:spcBef>
                <a:spcPts val="100"/>
              </a:spcBef>
            </a:pPr>
            <a:r>
              <a:rPr sz="3000" b="1" spc="-5"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spc="-5" dirty="0">
                <a:latin typeface="微软雅黑" panose="020B0503020204020204" charset="-122"/>
                <a:ea typeface="微软雅黑" panose="020B0503020204020204" charset="-122"/>
                <a:cs typeface="微软雅黑" panose="020B0503020204020204" charset="-122"/>
              </a:rPr>
              <a:t>寻根小说、现代派小说、实验小说 新写实小说、晚生代小说</a:t>
            </a:r>
            <a:r>
              <a:rPr sz="3000" b="1" dirty="0">
                <a:latin typeface="微软雅黑" panose="020B0503020204020204" charset="-122"/>
                <a:ea typeface="微软雅黑" panose="020B0503020204020204" charset="-122"/>
                <a:cs typeface="微软雅黑" panose="020B0503020204020204" charset="-122"/>
              </a:rPr>
              <a:t>、</a:t>
            </a:r>
            <a:r>
              <a:rPr sz="3000" b="1" spc="-5" dirty="0">
                <a:solidFill>
                  <a:srgbClr val="C00000"/>
                </a:solidFill>
                <a:latin typeface="微软雅黑" panose="020B0503020204020204" charset="-122"/>
                <a:ea typeface="微软雅黑" panose="020B0503020204020204" charset="-122"/>
                <a:cs typeface="微软雅黑" panose="020B0503020204020204" charset="-122"/>
              </a:rPr>
              <a:t>女性小说 </a:t>
            </a:r>
            <a:r>
              <a:rPr sz="3000" b="1" spc="-5" dirty="0">
                <a:latin typeface="微软雅黑" panose="020B0503020204020204" charset="-122"/>
                <a:ea typeface="微软雅黑" panose="020B0503020204020204" charset="-122"/>
                <a:cs typeface="微软雅黑" panose="020B0503020204020204" charset="-122"/>
              </a:rPr>
              <a:t>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75512" y="428955"/>
            <a:ext cx="251142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微软雅黑" panose="020B0503020204020204" charset="-122"/>
                <a:cs typeface="微软雅黑" panose="020B0503020204020204" charset="-122"/>
              </a:rPr>
              <a:t>（九）女性小说</a:t>
            </a:r>
            <a:endParaRPr sz="2800">
              <a:latin typeface="微软雅黑" panose="020B0503020204020204" charset="-122"/>
              <a:cs typeface="微软雅黑" panose="020B0503020204020204" charset="-122"/>
            </a:endParaRPr>
          </a:p>
        </p:txBody>
      </p:sp>
      <p:sp>
        <p:nvSpPr>
          <p:cNvPr id="6" name="object 6"/>
          <p:cNvSpPr txBox="1"/>
          <p:nvPr/>
        </p:nvSpPr>
        <p:spPr>
          <a:xfrm>
            <a:off x="350520" y="1141095"/>
            <a:ext cx="10487025" cy="237680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、出</a:t>
            </a:r>
            <a:r>
              <a:rPr sz="2400" b="1" spc="-5" dirty="0">
                <a:latin typeface="微软雅黑" panose="020B0503020204020204" charset="-122"/>
                <a:ea typeface="微软雅黑" panose="020B0503020204020204" charset="-122"/>
                <a:cs typeface="微软雅黑" panose="020B0503020204020204" charset="-122"/>
              </a:rPr>
              <a:t>现</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80</a:t>
            </a:r>
            <a:r>
              <a:rPr sz="2400" b="1" dirty="0">
                <a:latin typeface="微软雅黑" panose="020B0503020204020204" charset="-122"/>
                <a:ea typeface="微软雅黑" panose="020B0503020204020204" charset="-122"/>
                <a:cs typeface="微软雅黑" panose="020B0503020204020204" charset="-122"/>
              </a:rPr>
              <a:t>年代中后期，刘索拉、残雪、池莉、方方等一批女作家涌上文坛</a:t>
            </a:r>
            <a:endParaRPr sz="2400" b="1">
              <a:latin typeface="微软雅黑" panose="020B0503020204020204" charset="-122"/>
              <a:ea typeface="微软雅黑" panose="020B0503020204020204" charset="-122"/>
              <a:cs typeface="微软雅黑" panose="020B0503020204020204" charset="-122"/>
            </a:endParaRPr>
          </a:p>
          <a:p>
            <a:pPr marL="826135">
              <a:lnSpc>
                <a:spcPct val="100000"/>
              </a:lnSpc>
              <a:spcBef>
                <a:spcPts val="2305"/>
              </a:spcBef>
            </a:pPr>
            <a:r>
              <a:rPr sz="2400" b="1" spc="-5" dirty="0">
                <a:latin typeface="微软雅黑" panose="020B0503020204020204" charset="-122"/>
                <a:ea typeface="微软雅黑" panose="020B0503020204020204" charset="-122"/>
                <a:cs typeface="微软雅黑" panose="020B0503020204020204" charset="-122"/>
              </a:rPr>
              <a:t>以女性的目光审视人生的问题。</a:t>
            </a:r>
            <a:endParaRPr sz="2400" b="1">
              <a:latin typeface="微软雅黑" panose="020B0503020204020204" charset="-122"/>
              <a:ea typeface="微软雅黑" panose="020B0503020204020204" charset="-122"/>
              <a:cs typeface="微软雅黑" panose="020B0503020204020204" charset="-122"/>
            </a:endParaRPr>
          </a:p>
          <a:p>
            <a:pPr marL="826135">
              <a:lnSpc>
                <a:spcPct val="100000"/>
              </a:lnSpc>
              <a:spcBef>
                <a:spcPts val="2305"/>
              </a:spcBef>
            </a:pPr>
            <a:r>
              <a:rPr sz="2400" b="1" dirty="0">
                <a:latin typeface="微软雅黑" panose="020B0503020204020204" charset="-122"/>
                <a:ea typeface="微软雅黑" panose="020B0503020204020204" charset="-122"/>
                <a:cs typeface="微软雅黑" panose="020B0503020204020204" charset="-122"/>
              </a:rPr>
              <a:t>真正描绘女性生活和心理的小说出现在</a:t>
            </a:r>
            <a:r>
              <a:rPr sz="2400" b="1" spc="-5" dirty="0">
                <a:latin typeface="微软雅黑" panose="020B0503020204020204" charset="-122"/>
                <a:ea typeface="微软雅黑" panose="020B0503020204020204" charset="-122"/>
                <a:cs typeface="微软雅黑" panose="020B0503020204020204" charset="-122"/>
              </a:rPr>
              <a:t>90</a:t>
            </a:r>
            <a:r>
              <a:rPr sz="2400" b="1" dirty="0">
                <a:latin typeface="微软雅黑" panose="020B0503020204020204" charset="-122"/>
                <a:ea typeface="微软雅黑" panose="020B0503020204020204" charset="-122"/>
                <a:cs typeface="微软雅黑" panose="020B0503020204020204" charset="-122"/>
              </a:rPr>
              <a:t>年代</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5"/>
              </a:spcBef>
            </a:pPr>
            <a:r>
              <a:rPr sz="2400" b="1" spc="-5" dirty="0">
                <a:latin typeface="微软雅黑" panose="020B0503020204020204" charset="-122"/>
                <a:ea typeface="微软雅黑" panose="020B0503020204020204" charset="-122"/>
                <a:cs typeface="微软雅黑" panose="020B0503020204020204" charset="-122"/>
              </a:rPr>
              <a:t>2、主要作家</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陈染，林白，徐坤、张欣、徐小斌</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txBox="1"/>
          <p:nvPr/>
        </p:nvSpPr>
        <p:spPr>
          <a:xfrm>
            <a:off x="350316" y="3775329"/>
            <a:ext cx="20326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艺术特征：</a:t>
            </a:r>
            <a:endParaRPr sz="2400">
              <a:latin typeface="微软雅黑" panose="020B0503020204020204" charset="-122"/>
              <a:cs typeface="微软雅黑" panose="020B0503020204020204" charset="-122"/>
            </a:endParaRPr>
          </a:p>
        </p:txBody>
      </p:sp>
      <p:sp>
        <p:nvSpPr>
          <p:cNvPr id="8" name="object 8"/>
          <p:cNvSpPr txBox="1"/>
          <p:nvPr/>
        </p:nvSpPr>
        <p:spPr>
          <a:xfrm>
            <a:off x="350316" y="4433392"/>
            <a:ext cx="4471035" cy="1711325"/>
          </a:xfrm>
          <a:prstGeom prst="rect">
            <a:avLst/>
          </a:prstGeom>
        </p:spPr>
        <p:txBody>
          <a:bodyPr vert="horz" wrap="square" lIns="0" tIns="12700" rIns="0" bIns="0" rtlCol="0">
            <a:spAutoFit/>
          </a:bodyPr>
          <a:lstStyle/>
          <a:p>
            <a:pPr marL="801370" indent="-789305">
              <a:lnSpc>
                <a:spcPct val="100000"/>
              </a:lnSpc>
              <a:spcBef>
                <a:spcPts val="10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张扬“</a:t>
            </a:r>
            <a:r>
              <a:rPr sz="2400" b="1" dirty="0">
                <a:latin typeface="微软雅黑" panose="020B0503020204020204" charset="-122"/>
                <a:ea typeface="微软雅黑" panose="020B0503020204020204" charset="-122"/>
                <a:cs typeface="微软雅黑" panose="020B0503020204020204" charset="-122"/>
              </a:rPr>
              <a:t>性别意</a:t>
            </a:r>
            <a:r>
              <a:rPr sz="2400" b="1" spc="-10" dirty="0">
                <a:latin typeface="微软雅黑" panose="020B0503020204020204" charset="-122"/>
                <a:ea typeface="微软雅黑" panose="020B0503020204020204" charset="-122"/>
                <a:cs typeface="微软雅黑" panose="020B0503020204020204" charset="-122"/>
              </a:rPr>
              <a:t>识</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231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浓厚</a:t>
            </a:r>
            <a:r>
              <a:rPr sz="2400" b="1" spc="-5" dirty="0">
                <a:latin typeface="微软雅黑" panose="020B0503020204020204" charset="-122"/>
                <a:ea typeface="微软雅黑" panose="020B0503020204020204" charset="-122"/>
                <a:cs typeface="微软雅黑" panose="020B0503020204020204" charset="-122"/>
              </a:rPr>
              <a:t>的</a:t>
            </a:r>
            <a:r>
              <a:rPr sz="2400" b="1" dirty="0">
                <a:latin typeface="微软雅黑" panose="020B0503020204020204" charset="-122"/>
                <a:ea typeface="微软雅黑" panose="020B0503020204020204" charset="-122"/>
                <a:cs typeface="微软雅黑" panose="020B0503020204020204" charset="-122"/>
              </a:rPr>
              <a:t>“主观化</a:t>
            </a:r>
            <a:r>
              <a:rPr sz="2400" b="1" spc="-10"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倾向</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300"/>
              </a:spcBef>
              <a:buSzPct val="96000"/>
              <a:buFont typeface="΢"/>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都市的飘忽荒诞与都市女性</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415271" y="39623"/>
            <a:ext cx="2752344" cy="1594103"/>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2494026" y="3690365"/>
            <a:ext cx="935990" cy="502920"/>
          </a:xfrm>
          <a:custGeom>
            <a:avLst/>
            <a:gdLst/>
            <a:ahLst/>
            <a:cxnLst/>
            <a:rect l="l" t="t" r="r" b="b"/>
            <a:pathLst>
              <a:path w="935989" h="502920">
                <a:moveTo>
                  <a:pt x="684276" y="0"/>
                </a:moveTo>
                <a:lnTo>
                  <a:pt x="0" y="0"/>
                </a:lnTo>
                <a:lnTo>
                  <a:pt x="0" y="502919"/>
                </a:lnTo>
                <a:lnTo>
                  <a:pt x="684276" y="502919"/>
                </a:lnTo>
                <a:lnTo>
                  <a:pt x="935736" y="251459"/>
                </a:lnTo>
                <a:lnTo>
                  <a:pt x="684276" y="0"/>
                </a:lnTo>
                <a:close/>
              </a:path>
            </a:pathLst>
          </a:custGeom>
          <a:solidFill>
            <a:srgbClr val="006FC0"/>
          </a:solidFill>
        </p:spPr>
        <p:txBody>
          <a:bodyPr wrap="square" lIns="0" tIns="0" rIns="0" bIns="0" rtlCol="0"/>
          <a:lstStyle/>
          <a:p/>
        </p:txBody>
      </p:sp>
      <p:sp>
        <p:nvSpPr>
          <p:cNvPr id="11" name="object 11"/>
          <p:cNvSpPr/>
          <p:nvPr/>
        </p:nvSpPr>
        <p:spPr>
          <a:xfrm>
            <a:off x="2494026" y="3690365"/>
            <a:ext cx="935990" cy="502920"/>
          </a:xfrm>
          <a:custGeom>
            <a:avLst/>
            <a:gdLst/>
            <a:ahLst/>
            <a:cxnLst/>
            <a:rect l="l" t="t" r="r" b="b"/>
            <a:pathLst>
              <a:path w="935989" h="502920">
                <a:moveTo>
                  <a:pt x="0" y="0"/>
                </a:moveTo>
                <a:lnTo>
                  <a:pt x="684276" y="0"/>
                </a:lnTo>
                <a:lnTo>
                  <a:pt x="935736" y="251459"/>
                </a:lnTo>
                <a:lnTo>
                  <a:pt x="684276" y="502919"/>
                </a:lnTo>
                <a:lnTo>
                  <a:pt x="0" y="502919"/>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2732658" y="3734816"/>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3428746" y="1507058"/>
            <a:ext cx="6121400" cy="4829810"/>
          </a:xfrm>
          <a:prstGeom prst="rect">
            <a:avLst/>
          </a:prstGeom>
        </p:spPr>
        <p:txBody>
          <a:bodyPr vert="horz" wrap="square" lIns="0" tIns="12700" rIns="0" bIns="0" rtlCol="0">
            <a:spAutoFit/>
          </a:bodyPr>
          <a:lstStyle/>
          <a:p>
            <a:pPr marL="12700">
              <a:lnSpc>
                <a:spcPct val="100000"/>
              </a:lnSpc>
              <a:spcBef>
                <a:spcPts val="100"/>
              </a:spcBef>
            </a:pPr>
            <a:r>
              <a:rPr sz="3000" b="1" spc="-5"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spc="-5" dirty="0">
                <a:latin typeface="微软雅黑" panose="020B0503020204020204" charset="-122"/>
                <a:ea typeface="微软雅黑" panose="020B0503020204020204" charset="-122"/>
                <a:cs typeface="微软雅黑" panose="020B0503020204020204" charset="-122"/>
              </a:rPr>
              <a:t>寻根小说、现代派小说、实验小说 新写实小说、晚生代小说、女性小说 </a:t>
            </a:r>
            <a:r>
              <a:rPr sz="3000" b="1" spc="-5" dirty="0">
                <a:solidFill>
                  <a:srgbClr val="C00000"/>
                </a:solidFill>
                <a:latin typeface="微软雅黑" panose="020B0503020204020204" charset="-122"/>
                <a:ea typeface="微软雅黑" panose="020B0503020204020204" charset="-122"/>
                <a:cs typeface="微软雅黑" panose="020B0503020204020204" charset="-122"/>
              </a:rPr>
              <a:t>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503152" y="21335"/>
            <a:ext cx="360045" cy="172720"/>
          </a:xfrm>
          <a:custGeom>
            <a:avLst/>
            <a:gdLst/>
            <a:ahLst/>
            <a:cxnLst/>
            <a:rect l="l" t="t" r="r" b="b"/>
            <a:pathLst>
              <a:path w="360045" h="172720">
                <a:moveTo>
                  <a:pt x="0" y="172211"/>
                </a:moveTo>
                <a:lnTo>
                  <a:pt x="359664" y="172211"/>
                </a:lnTo>
                <a:lnTo>
                  <a:pt x="359664" y="0"/>
                </a:lnTo>
                <a:lnTo>
                  <a:pt x="0" y="0"/>
                </a:lnTo>
                <a:lnTo>
                  <a:pt x="0" y="172211"/>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54481" y="362788"/>
            <a:ext cx="2282825" cy="391795"/>
          </a:xfrm>
          <a:prstGeom prst="rect">
            <a:avLst/>
          </a:prstGeom>
        </p:spPr>
        <p:txBody>
          <a:bodyPr vert="horz" wrap="square" lIns="0" tIns="12700" rIns="0" bIns="0" rtlCol="0">
            <a:spAutoFit/>
          </a:bodyPr>
          <a:lstStyle/>
          <a:p>
            <a:pPr marL="12700">
              <a:lnSpc>
                <a:spcPct val="100000"/>
              </a:lnSpc>
              <a:spcBef>
                <a:spcPts val="100"/>
              </a:spcBef>
              <a:tabLst>
                <a:tab pos="1659255" algn="l"/>
              </a:tabLst>
            </a:pPr>
            <a:r>
              <a:rPr b="1" dirty="0">
                <a:latin typeface="微软雅黑" panose="020B0503020204020204" charset="-122"/>
                <a:cs typeface="微软雅黑" panose="020B0503020204020204" charset="-122"/>
              </a:rPr>
              <a:t>5</a:t>
            </a:r>
            <a:r>
              <a:rPr b="1" spc="-10" dirty="0">
                <a:latin typeface="微软雅黑" panose="020B0503020204020204" charset="-122"/>
                <a:cs typeface="微软雅黑" panose="020B0503020204020204" charset="-122"/>
              </a:rPr>
              <a:t>.</a:t>
            </a:r>
            <a:r>
              <a:rPr b="1" dirty="0">
                <a:latin typeface="微软雅黑" panose="020B0503020204020204" charset="-122"/>
                <a:cs typeface="微软雅黑" panose="020B0503020204020204" charset="-122"/>
              </a:rPr>
              <a:t>1</a:t>
            </a:r>
            <a:r>
              <a:rPr b="1" spc="-15" dirty="0">
                <a:latin typeface="微软雅黑" panose="020B0503020204020204" charset="-122"/>
                <a:cs typeface="微软雅黑" panose="020B0503020204020204" charset="-122"/>
              </a:rPr>
              <a:t> </a:t>
            </a:r>
            <a:r>
              <a:rPr b="1" spc="-5" dirty="0">
                <a:latin typeface="微软雅黑" panose="020B0503020204020204" charset="-122"/>
                <a:cs typeface="微软雅黑" panose="020B0503020204020204" charset="-122"/>
              </a:rPr>
              <a:t>第一</a:t>
            </a:r>
            <a:r>
              <a:rPr b="1" dirty="0">
                <a:latin typeface="微软雅黑" panose="020B0503020204020204" charset="-122"/>
                <a:cs typeface="微软雅黑" panose="020B0503020204020204" charset="-122"/>
              </a:rPr>
              <a:t>节</a:t>
            </a:r>
            <a:r>
              <a:rPr b="1" dirty="0">
                <a:latin typeface="微软雅黑" panose="020B0503020204020204" charset="-122"/>
                <a:cs typeface="微软雅黑" panose="020B0503020204020204" charset="-122"/>
              </a:rPr>
              <a:t>	</a:t>
            </a:r>
            <a:r>
              <a:rPr b="1" spc="-5" dirty="0">
                <a:latin typeface="微软雅黑" panose="020B0503020204020204" charset="-122"/>
                <a:cs typeface="微软雅黑" panose="020B0503020204020204" charset="-122"/>
              </a:rPr>
              <a:t>概述</a:t>
            </a:r>
            <a:endParaRPr b="1" spc="-5" dirty="0">
              <a:latin typeface="微软雅黑" panose="020B0503020204020204" charset="-122"/>
              <a:cs typeface="微软雅黑" panose="020B0503020204020204" charset="-122"/>
            </a:endParaRPr>
          </a:p>
        </p:txBody>
      </p:sp>
      <p:sp>
        <p:nvSpPr>
          <p:cNvPr id="7" name="object 7"/>
          <p:cNvSpPr txBox="1"/>
          <p:nvPr/>
        </p:nvSpPr>
        <p:spPr>
          <a:xfrm>
            <a:off x="236016" y="1023181"/>
            <a:ext cx="12091035" cy="5181600"/>
          </a:xfrm>
          <a:prstGeom prst="rect">
            <a:avLst/>
          </a:prstGeom>
        </p:spPr>
        <p:txBody>
          <a:bodyPr vert="horz" wrap="square" lIns="0" tIns="158115" rIns="0" bIns="0" rtlCol="0">
            <a:spAutoFit/>
          </a:bodyPr>
          <a:lstStyle/>
          <a:p>
            <a:pPr marL="12700">
              <a:lnSpc>
                <a:spcPct val="100000"/>
              </a:lnSpc>
              <a:spcBef>
                <a:spcPts val="1245"/>
              </a:spcBef>
            </a:pPr>
            <a:r>
              <a:rPr sz="2400" b="1" spc="-5" dirty="0">
                <a:latin typeface="微软雅黑" panose="020B0503020204020204" charset="-122"/>
                <a:ea typeface="微软雅黑" panose="020B0503020204020204" charset="-122"/>
                <a:cs typeface="微软雅黑" panose="020B0503020204020204" charset="-122"/>
              </a:rPr>
              <a:t>4.20</a:t>
            </a:r>
            <a:r>
              <a:rPr sz="2400" b="1" dirty="0">
                <a:latin typeface="微软雅黑" panose="020B0503020204020204" charset="-122"/>
                <a:ea typeface="微软雅黑" panose="020B0503020204020204" charset="-122"/>
                <a:cs typeface="微软雅黑" panose="020B0503020204020204" charset="-122"/>
              </a:rPr>
              <a:t>世</a:t>
            </a:r>
            <a:r>
              <a:rPr sz="2400" b="1" spc="-5" dirty="0">
                <a:latin typeface="微软雅黑" panose="020B0503020204020204" charset="-122"/>
                <a:ea typeface="微软雅黑" panose="020B0503020204020204" charset="-122"/>
                <a:cs typeface="微软雅黑" panose="020B0503020204020204" charset="-122"/>
              </a:rPr>
              <a:t>纪80</a:t>
            </a:r>
            <a:r>
              <a:rPr sz="2400" b="1" dirty="0">
                <a:latin typeface="微软雅黑" panose="020B0503020204020204" charset="-122"/>
                <a:ea typeface="微软雅黑" panose="020B0503020204020204" charset="-122"/>
                <a:cs typeface="微软雅黑" panose="020B0503020204020204" charset="-122"/>
              </a:rPr>
              <a:t>年代以后的台湾文学特点：</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（1）新一代乡土文学作家登上文坛；（2）报道文学崛起；（3）政治文学勃兴；</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（4）</a:t>
            </a:r>
            <a:r>
              <a:rPr sz="2400" b="1" dirty="0">
                <a:latin typeface="微软雅黑" panose="020B0503020204020204" charset="-122"/>
                <a:ea typeface="微软雅黑" panose="020B0503020204020204" charset="-122"/>
                <a:cs typeface="微软雅黑" panose="020B0503020204020204" charset="-122"/>
              </a:rPr>
              <a:t>都市文学兴盛</a:t>
            </a:r>
            <a:r>
              <a:rPr sz="2400" b="1" spc="-5" dirty="0">
                <a:latin typeface="微软雅黑" panose="020B0503020204020204" charset="-122"/>
                <a:ea typeface="微软雅黑" panose="020B0503020204020204" charset="-122"/>
                <a:cs typeface="微软雅黑" panose="020B0503020204020204" charset="-122"/>
              </a:rPr>
              <a:t>；（5）</a:t>
            </a:r>
            <a:r>
              <a:rPr sz="2400" b="1" dirty="0">
                <a:latin typeface="微软雅黑" panose="020B0503020204020204" charset="-122"/>
                <a:ea typeface="微软雅黑" panose="020B0503020204020204" charset="-122"/>
                <a:cs typeface="微软雅黑" panose="020B0503020204020204" charset="-122"/>
              </a:rPr>
              <a:t>女性主义文学有了新的发展；（6）“另类”文学登场；</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0"/>
              </a:spcBef>
            </a:pPr>
            <a:r>
              <a:rPr sz="2400" b="1" spc="-5" dirty="0">
                <a:latin typeface="微软雅黑" panose="020B0503020204020204" charset="-122"/>
                <a:ea typeface="微软雅黑" panose="020B0503020204020204" charset="-122"/>
                <a:cs typeface="微软雅黑" panose="020B0503020204020204" charset="-122"/>
              </a:rPr>
              <a:t>（7）</a:t>
            </a:r>
            <a:r>
              <a:rPr sz="2400" b="1" dirty="0">
                <a:latin typeface="微软雅黑" panose="020B0503020204020204" charset="-122"/>
                <a:ea typeface="微软雅黑" panose="020B0503020204020204" charset="-122"/>
                <a:cs typeface="微软雅黑" panose="020B0503020204020204" charset="-122"/>
              </a:rPr>
              <a:t>留学生文学继续延伸</a:t>
            </a:r>
            <a:r>
              <a:rPr sz="2400" b="1" spc="-5" dirty="0">
                <a:latin typeface="微软雅黑" panose="020B0503020204020204" charset="-122"/>
                <a:ea typeface="微软雅黑" panose="020B0503020204020204" charset="-122"/>
                <a:cs typeface="微软雅黑" panose="020B0503020204020204" charset="-122"/>
              </a:rPr>
              <a:t>；（8）</a:t>
            </a:r>
            <a:r>
              <a:rPr sz="2400" b="1" dirty="0">
                <a:latin typeface="微软雅黑" panose="020B0503020204020204" charset="-122"/>
                <a:ea typeface="微软雅黑" panose="020B0503020204020204" charset="-122"/>
                <a:cs typeface="微软雅黑" panose="020B0503020204020204" charset="-122"/>
              </a:rPr>
              <a:t>探索戏剧得到重视</a:t>
            </a:r>
            <a:r>
              <a:rPr sz="2400" b="1" spc="-10" dirty="0">
                <a:latin typeface="微软雅黑" panose="020B0503020204020204" charset="-122"/>
                <a:ea typeface="微软雅黑" panose="020B0503020204020204" charset="-122"/>
                <a:cs typeface="微软雅黑" panose="020B0503020204020204" charset="-122"/>
              </a:rPr>
              <a:t>；（9）</a:t>
            </a:r>
            <a:r>
              <a:rPr sz="2400" b="1" dirty="0">
                <a:latin typeface="微软雅黑" panose="020B0503020204020204" charset="-122"/>
                <a:ea typeface="微软雅黑" panose="020B0503020204020204" charset="-122"/>
                <a:cs typeface="微软雅黑" panose="020B0503020204020204" charset="-122"/>
              </a:rPr>
              <a:t>少数民族文学有了发展；</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0"/>
              </a:spcBef>
            </a:pPr>
            <a:r>
              <a:rPr sz="2400" b="1" spc="-5" dirty="0">
                <a:latin typeface="微软雅黑" panose="020B0503020204020204" charset="-122"/>
                <a:ea typeface="微软雅黑" panose="020B0503020204020204" charset="-122"/>
                <a:cs typeface="微软雅黑" panose="020B0503020204020204" charset="-122"/>
              </a:rPr>
              <a:t>（10）艺术形式的创新层出不穷。</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155"/>
              </a:spcBef>
            </a:pPr>
            <a:r>
              <a:rPr sz="2400" b="1" spc="-5" dirty="0">
                <a:latin typeface="微软雅黑" panose="020B0503020204020204" charset="-122"/>
                <a:ea typeface="微软雅黑" panose="020B0503020204020204" charset="-122"/>
                <a:cs typeface="微软雅黑" panose="020B0503020204020204" charset="-122"/>
              </a:rPr>
              <a:t>5.80</a:t>
            </a:r>
            <a:r>
              <a:rPr sz="2400" b="1" dirty="0">
                <a:latin typeface="微软雅黑" panose="020B0503020204020204" charset="-122"/>
                <a:ea typeface="微软雅黑" panose="020B0503020204020204" charset="-122"/>
                <a:cs typeface="微软雅黑" panose="020B0503020204020204" charset="-122"/>
              </a:rPr>
              <a:t>年代以后的香港文学特点：</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15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作家队伍的构成有了新的变化；</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15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文学与政治的关系出现了新的局面；</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15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通俗文学、先锋文学和社会文学三足鼎立，形成了都市文化为核心的多元化的格局；</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115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“九七”回归对香港文学产生重大影响。</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570719" y="21335"/>
            <a:ext cx="2621279" cy="1556004"/>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35635" y="394335"/>
            <a:ext cx="5015230" cy="44259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（十）现实主义冲击波小说</a:t>
            </a:r>
            <a:endParaRPr sz="2800">
              <a:latin typeface="微软雅黑" panose="020B0503020204020204" charset="-122"/>
              <a:cs typeface="微软雅黑" panose="020B0503020204020204" charset="-122"/>
            </a:endParaRPr>
          </a:p>
        </p:txBody>
      </p:sp>
      <p:sp>
        <p:nvSpPr>
          <p:cNvPr id="6" name="object 6"/>
          <p:cNvSpPr txBox="1"/>
          <p:nvPr/>
        </p:nvSpPr>
        <p:spPr>
          <a:xfrm>
            <a:off x="103428" y="1057783"/>
            <a:ext cx="11755755" cy="156337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、出现</a:t>
            </a:r>
            <a:r>
              <a:rPr sz="2400" b="1" spc="-5" dirty="0">
                <a:latin typeface="微软雅黑" panose="020B0503020204020204" charset="-122"/>
                <a:ea typeface="微软雅黑" panose="020B0503020204020204" charset="-122"/>
                <a:cs typeface="微软雅黑" panose="020B0503020204020204" charset="-122"/>
              </a:rPr>
              <a:t>：1996</a:t>
            </a:r>
            <a:r>
              <a:rPr sz="2400" b="1" dirty="0">
                <a:latin typeface="微软雅黑" panose="020B0503020204020204" charset="-122"/>
                <a:ea typeface="微软雅黑" panose="020B0503020204020204" charset="-122"/>
                <a:cs typeface="微软雅黑" panose="020B0503020204020204" charset="-122"/>
              </a:rPr>
              <a:t>年</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、主要作家作品：刘醒龙《分享艰难》</a:t>
            </a:r>
            <a:r>
              <a:rPr sz="2400" b="1" spc="-25" dirty="0">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、关仁山《九月还乡》</a:t>
            </a:r>
            <a:r>
              <a:rPr sz="2400" b="1" spc="-35" dirty="0">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、谈歌《大厂》</a:t>
            </a:r>
            <a:r>
              <a:rPr sz="2400" b="1" spc="-20" dirty="0">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、何申</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《穷县》等，</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txBox="1"/>
          <p:nvPr/>
        </p:nvSpPr>
        <p:spPr>
          <a:xfrm>
            <a:off x="103428" y="2850260"/>
            <a:ext cx="14236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不足：</a:t>
            </a:r>
            <a:endParaRPr sz="2400">
              <a:latin typeface="微软雅黑" panose="020B0503020204020204" charset="-122"/>
              <a:cs typeface="微软雅黑" panose="020B0503020204020204" charset="-122"/>
            </a:endParaRPr>
          </a:p>
        </p:txBody>
      </p:sp>
      <p:sp>
        <p:nvSpPr>
          <p:cNvPr id="8" name="object 8"/>
          <p:cNvSpPr txBox="1"/>
          <p:nvPr/>
        </p:nvSpPr>
        <p:spPr>
          <a:xfrm>
            <a:off x="103428" y="3471748"/>
            <a:ext cx="9093200" cy="1637665"/>
          </a:xfrm>
          <a:prstGeom prst="rect">
            <a:avLst/>
          </a:prstGeom>
        </p:spPr>
        <p:txBody>
          <a:bodyPr vert="horz" wrap="square" lIns="0" tIns="12700" rIns="0" bIns="0" rtlCol="0">
            <a:spAutoFit/>
          </a:bodyPr>
          <a:lstStyle/>
          <a:p>
            <a:pPr marL="801370" indent="-789305">
              <a:lnSpc>
                <a:spcPct val="100000"/>
              </a:lnSpc>
              <a:spcBef>
                <a:spcPts val="10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作家视点有待真正下沉，关注普通百姓的哀乐悲欢；</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20"/>
              </a:spcBef>
              <a:buSzPct val="96000"/>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对现实的理性批判精神有待加强；</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尚需克服过于偏重写实的“报告文学</a:t>
            </a:r>
            <a:r>
              <a:rPr sz="2400" b="1" dirty="0">
                <a:latin typeface="微软雅黑" panose="020B0503020204020204" charset="-122"/>
                <a:ea typeface="微软雅黑" panose="020B0503020204020204" charset="-122"/>
                <a:cs typeface="微软雅黑" panose="020B0503020204020204" charset="-122"/>
              </a:rPr>
              <a:t>化</a:t>
            </a:r>
            <a:r>
              <a:rPr sz="2400" b="1" spc="-5" dirty="0">
                <a:latin typeface="微软雅黑" panose="020B0503020204020204" charset="-122"/>
                <a:ea typeface="微软雅黑" panose="020B0503020204020204" charset="-122"/>
                <a:cs typeface="微软雅黑" panose="020B0503020204020204" charset="-122"/>
              </a:rPr>
              <a:t>”倾向——写好人物。</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10151476" y="75368"/>
            <a:ext cx="1994691" cy="1122384"/>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1718310" y="2871977"/>
            <a:ext cx="937260" cy="502920"/>
          </a:xfrm>
          <a:custGeom>
            <a:avLst/>
            <a:gdLst/>
            <a:ahLst/>
            <a:cxnLst/>
            <a:rect l="l" t="t" r="r" b="b"/>
            <a:pathLst>
              <a:path w="937260" h="502920">
                <a:moveTo>
                  <a:pt x="685800" y="0"/>
                </a:moveTo>
                <a:lnTo>
                  <a:pt x="0" y="0"/>
                </a:lnTo>
                <a:lnTo>
                  <a:pt x="0" y="502920"/>
                </a:lnTo>
                <a:lnTo>
                  <a:pt x="685800" y="502920"/>
                </a:lnTo>
                <a:lnTo>
                  <a:pt x="937259" y="251460"/>
                </a:lnTo>
                <a:lnTo>
                  <a:pt x="685800" y="0"/>
                </a:lnTo>
                <a:close/>
              </a:path>
            </a:pathLst>
          </a:custGeom>
          <a:solidFill>
            <a:srgbClr val="006FC0"/>
          </a:solidFill>
        </p:spPr>
        <p:txBody>
          <a:bodyPr wrap="square" lIns="0" tIns="0" rIns="0" bIns="0" rtlCol="0"/>
          <a:lstStyle/>
          <a:p/>
        </p:txBody>
      </p:sp>
      <p:sp>
        <p:nvSpPr>
          <p:cNvPr id="11" name="object 11"/>
          <p:cNvSpPr/>
          <p:nvPr/>
        </p:nvSpPr>
        <p:spPr>
          <a:xfrm>
            <a:off x="1718310" y="2871977"/>
            <a:ext cx="937260" cy="502920"/>
          </a:xfrm>
          <a:custGeom>
            <a:avLst/>
            <a:gdLst/>
            <a:ahLst/>
            <a:cxnLst/>
            <a:rect l="l" t="t" r="r" b="b"/>
            <a:pathLst>
              <a:path w="937260" h="502920">
                <a:moveTo>
                  <a:pt x="0" y="0"/>
                </a:moveTo>
                <a:lnTo>
                  <a:pt x="685800" y="0"/>
                </a:lnTo>
                <a:lnTo>
                  <a:pt x="937259"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1957197" y="2915158"/>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8739" y="991615"/>
            <a:ext cx="4902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名词解释“现实主义冲击波小说”：</a:t>
            </a:r>
            <a:endParaRPr sz="2400">
              <a:latin typeface="微软雅黑" panose="020B0503020204020204" charset="-122"/>
              <a:cs typeface="微软雅黑" panose="020B0503020204020204" charset="-122"/>
            </a:endParaRPr>
          </a:p>
        </p:txBody>
      </p:sp>
      <p:sp>
        <p:nvSpPr>
          <p:cNvPr id="6" name="object 6"/>
          <p:cNvSpPr txBox="1"/>
          <p:nvPr/>
        </p:nvSpPr>
        <p:spPr>
          <a:xfrm>
            <a:off x="78739" y="1795983"/>
            <a:ext cx="12167235" cy="3519805"/>
          </a:xfrm>
          <a:prstGeom prst="rect">
            <a:avLst/>
          </a:prstGeom>
        </p:spPr>
        <p:txBody>
          <a:bodyPr vert="horz" wrap="square" lIns="0" tIns="12700" rIns="0" bIns="0" rtlCol="0">
            <a:spAutoFit/>
          </a:bodyPr>
          <a:lstStyle/>
          <a:p>
            <a:pPr marL="264795" indent="-252730">
              <a:lnSpc>
                <a:spcPct val="100000"/>
              </a:lnSpc>
              <a:spcBef>
                <a:spcPts val="100"/>
              </a:spcBef>
              <a:buClr>
                <a:srgbClr val="000000"/>
              </a:buClr>
              <a:buSzPct val="96000"/>
              <a:buFont typeface="΢"/>
              <a:buAutoNum type="arabicPeriod"/>
              <a:tabLst>
                <a:tab pos="265430" algn="l"/>
              </a:tabLst>
            </a:pPr>
            <a:r>
              <a:rPr sz="2400" b="1" spc="-5" dirty="0">
                <a:solidFill>
                  <a:srgbClr val="C00000"/>
                </a:solidFill>
                <a:latin typeface="微软雅黑" panose="020B0503020204020204" charset="-122"/>
                <a:ea typeface="微软雅黑" panose="020B0503020204020204" charset="-122"/>
                <a:cs typeface="微软雅黑" panose="020B0503020204020204" charset="-122"/>
              </a:rPr>
              <a:t>出现</a:t>
            </a:r>
            <a:r>
              <a:rPr sz="2400" b="1" dirty="0">
                <a:latin typeface="微软雅黑" panose="020B0503020204020204" charset="-122"/>
                <a:ea typeface="微软雅黑" panose="020B0503020204020204" charset="-122"/>
                <a:cs typeface="微软雅黑" panose="020B0503020204020204" charset="-122"/>
              </a:rPr>
              <a:t>于</a:t>
            </a:r>
            <a:r>
              <a:rPr sz="2400" b="1" spc="-10" dirty="0">
                <a:solidFill>
                  <a:srgbClr val="C00000"/>
                </a:solidFill>
                <a:latin typeface="微软雅黑" panose="020B0503020204020204" charset="-122"/>
                <a:ea typeface="微软雅黑" panose="020B0503020204020204" charset="-122"/>
                <a:cs typeface="微软雅黑" panose="020B0503020204020204" charset="-122"/>
              </a:rPr>
              <a:t>1996</a:t>
            </a:r>
            <a:r>
              <a:rPr sz="2400" b="1" spc="-5" dirty="0">
                <a:solidFill>
                  <a:srgbClr val="C00000"/>
                </a:solidFill>
                <a:latin typeface="微软雅黑" panose="020B0503020204020204" charset="-122"/>
                <a:ea typeface="微软雅黑" panose="020B0503020204020204" charset="-122"/>
                <a:cs typeface="微软雅黑" panose="020B0503020204020204" charset="-122"/>
              </a:rPr>
              <a:t>年</a:t>
            </a:r>
            <a:r>
              <a:rPr sz="2400" b="1" spc="-5" dirty="0">
                <a:latin typeface="微软雅黑" panose="020B0503020204020204" charset="-122"/>
                <a:ea typeface="微软雅黑" panose="020B0503020204020204" charset="-122"/>
                <a:cs typeface="微软雅黑" panose="020B0503020204020204" charset="-122"/>
              </a:rPr>
              <a:t>并对文坛产生一定冲击的一种小说潮流；</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buFont typeface="΢"/>
              <a:buAutoNum type="arabicPeriod"/>
            </a:pPr>
            <a:endParaRPr sz="3000" b="1">
              <a:latin typeface="微软雅黑" panose="020B0503020204020204" charset="-122"/>
              <a:ea typeface="微软雅黑" panose="020B0503020204020204" charset="-122"/>
              <a:cs typeface="微软雅黑" panose="020B0503020204020204" charset="-122"/>
            </a:endParaRPr>
          </a:p>
          <a:p>
            <a:pPr marL="264795" indent="-252730">
              <a:lnSpc>
                <a:spcPct val="100000"/>
              </a:lnSpc>
              <a:buSzPct val="96000"/>
              <a:buAutoNum type="arabicPeriod"/>
              <a:tabLst>
                <a:tab pos="265430" algn="l"/>
              </a:tabLst>
            </a:pPr>
            <a:r>
              <a:rPr sz="2400" b="1" dirty="0">
                <a:latin typeface="微软雅黑" panose="020B0503020204020204" charset="-122"/>
                <a:ea typeface="微软雅黑" panose="020B0503020204020204" charset="-122"/>
                <a:cs typeface="微软雅黑" panose="020B0503020204020204" charset="-122"/>
              </a:rPr>
              <a:t>以作家</a:t>
            </a:r>
            <a:r>
              <a:rPr sz="2400" b="1" spc="5" dirty="0">
                <a:latin typeface="微软雅黑" panose="020B0503020204020204" charset="-122"/>
                <a:ea typeface="微软雅黑" panose="020B0503020204020204" charset="-122"/>
                <a:cs typeface="微软雅黑" panose="020B0503020204020204" charset="-122"/>
              </a:rPr>
              <a:t>刘</a:t>
            </a:r>
            <a:r>
              <a:rPr sz="2400" b="1" dirty="0">
                <a:latin typeface="微软雅黑" panose="020B0503020204020204" charset="-122"/>
                <a:ea typeface="微软雅黑" panose="020B0503020204020204" charset="-122"/>
                <a:cs typeface="微软雅黑" panose="020B0503020204020204" charset="-122"/>
              </a:rPr>
              <a:t>醒龙、关仁山、谈歌、何申等为代表，他们较有影响的作品分别</a:t>
            </a:r>
            <a:r>
              <a:rPr sz="2400" b="1" spc="10" dirty="0">
                <a:latin typeface="微软雅黑" panose="020B0503020204020204" charset="-122"/>
                <a:ea typeface="微软雅黑" panose="020B0503020204020204" charset="-122"/>
                <a:cs typeface="微软雅黑" panose="020B0503020204020204" charset="-122"/>
              </a:rPr>
              <a:t>为</a:t>
            </a:r>
            <a:r>
              <a:rPr sz="2400" b="1" dirty="0">
                <a:solidFill>
                  <a:srgbClr val="C00000"/>
                </a:solidFill>
                <a:latin typeface="微软雅黑" panose="020B0503020204020204" charset="-122"/>
                <a:ea typeface="微软雅黑" panose="020B0503020204020204" charset="-122"/>
                <a:cs typeface="微软雅黑" panose="020B0503020204020204" charset="-122"/>
              </a:rPr>
              <a:t>《分享艰难》</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eriod"/>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C00000"/>
                </a:solidFill>
                <a:latin typeface="微软雅黑" panose="020B0503020204020204" charset="-122"/>
                <a:ea typeface="微软雅黑" panose="020B0503020204020204" charset="-122"/>
                <a:cs typeface="微软雅黑" panose="020B0503020204020204" charset="-122"/>
              </a:rPr>
              <a:t>（刘醒龙）、《九月还乡</a:t>
            </a:r>
            <a:r>
              <a:rPr sz="2400" b="1" dirty="0">
                <a:solidFill>
                  <a:srgbClr val="C00000"/>
                </a:solidFill>
                <a:latin typeface="微软雅黑" panose="020B0503020204020204" charset="-122"/>
                <a:ea typeface="微软雅黑" panose="020B0503020204020204" charset="-122"/>
                <a:cs typeface="微软雅黑" panose="020B0503020204020204" charset="-122"/>
              </a:rPr>
              <a:t>》</a:t>
            </a:r>
            <a:r>
              <a:rPr sz="2400" b="1" spc="-5" dirty="0">
                <a:solidFill>
                  <a:srgbClr val="C00000"/>
                </a:solidFill>
                <a:latin typeface="微软雅黑" panose="020B0503020204020204" charset="-122"/>
                <a:ea typeface="微软雅黑" panose="020B0503020204020204" charset="-122"/>
                <a:cs typeface="微软雅黑" panose="020B0503020204020204" charset="-122"/>
              </a:rPr>
              <a:t>（关仁山）、《大厂》（谈歌）</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穷</a:t>
            </a:r>
            <a:r>
              <a:rPr sz="2400" b="1" spc="-5" dirty="0">
                <a:latin typeface="微软雅黑" panose="020B0503020204020204" charset="-122"/>
                <a:ea typeface="微软雅黑" panose="020B0503020204020204" charset="-122"/>
                <a:cs typeface="微软雅黑" panose="020B0503020204020204" charset="-122"/>
              </a:rPr>
              <a:t>县》（何申）等。</a:t>
            </a:r>
            <a:endParaRPr sz="2400" b="1">
              <a:latin typeface="微软雅黑" panose="020B0503020204020204" charset="-122"/>
              <a:ea typeface="微软雅黑" panose="020B0503020204020204" charset="-122"/>
              <a:cs typeface="微软雅黑" panose="020B0503020204020204" charset="-122"/>
            </a:endParaRPr>
          </a:p>
          <a:p>
            <a:pPr marL="12700" marR="311150">
              <a:lnSpc>
                <a:spcPct val="200000"/>
              </a:lnSpc>
              <a:spcBef>
                <a:spcPts val="575"/>
              </a:spcBef>
              <a:buSzPct val="96000"/>
              <a:buAutoNum type="arabicPeriod" startAt="3"/>
              <a:tabLst>
                <a:tab pos="265430" algn="l"/>
              </a:tabLst>
            </a:pPr>
            <a:r>
              <a:rPr sz="2400" b="1" dirty="0">
                <a:latin typeface="微软雅黑" panose="020B0503020204020204" charset="-122"/>
                <a:ea typeface="微软雅黑" panose="020B0503020204020204" charset="-122"/>
                <a:cs typeface="微软雅黑" panose="020B0503020204020204" charset="-122"/>
              </a:rPr>
              <a:t>意义在于</a:t>
            </a:r>
            <a:r>
              <a:rPr sz="2400" b="1" dirty="0">
                <a:solidFill>
                  <a:srgbClr val="C00000"/>
                </a:solidFill>
                <a:latin typeface="微软雅黑" panose="020B0503020204020204" charset="-122"/>
                <a:ea typeface="微软雅黑" panose="020B0503020204020204" charset="-122"/>
                <a:cs typeface="微软雅黑" panose="020B0503020204020204" charset="-122"/>
              </a:rPr>
              <a:t>将关注的目光投向当时的社会现实</a:t>
            </a:r>
            <a:r>
              <a:rPr sz="2400" b="1" dirty="0">
                <a:latin typeface="微软雅黑" panose="020B0503020204020204" charset="-122"/>
                <a:ea typeface="微软雅黑" panose="020B0503020204020204" charset="-122"/>
                <a:cs typeface="微软雅黑" panose="020B0503020204020204" charset="-122"/>
              </a:rPr>
              <a:t>，诸</a:t>
            </a:r>
            <a:r>
              <a:rPr sz="2400" b="1" spc="-5" dirty="0">
                <a:latin typeface="微软雅黑" panose="020B0503020204020204" charset="-122"/>
                <a:ea typeface="微软雅黑" panose="020B0503020204020204" charset="-122"/>
                <a:cs typeface="微软雅黑" panose="020B0503020204020204" charset="-122"/>
              </a:rPr>
              <a:t>如</a:t>
            </a:r>
            <a:r>
              <a:rPr sz="2400" b="1" dirty="0">
                <a:solidFill>
                  <a:srgbClr val="C00000"/>
                </a:solidFill>
                <a:latin typeface="微软雅黑" panose="020B0503020204020204" charset="-122"/>
                <a:ea typeface="微软雅黑" panose="020B0503020204020204" charset="-122"/>
                <a:cs typeface="微软雅黑" panose="020B0503020204020204" charset="-122"/>
              </a:rPr>
              <a:t>民工进城、工人下岗</a:t>
            </a:r>
            <a:r>
              <a:rPr sz="2400" b="1" dirty="0">
                <a:latin typeface="微软雅黑" panose="020B0503020204020204" charset="-122"/>
                <a:ea typeface="微软雅黑" panose="020B0503020204020204" charset="-122"/>
                <a:cs typeface="微软雅黑" panose="020B0503020204020204" charset="-122"/>
              </a:rPr>
              <a:t>等现实问题都在 作品中有所反映</a:t>
            </a:r>
            <a:r>
              <a:rPr sz="1800" b="1" dirty="0">
                <a:latin typeface="微软雅黑" panose="020B0503020204020204" charset="-122"/>
                <a:ea typeface="微软雅黑" panose="020B0503020204020204" charset="-122"/>
                <a:cs typeface="微软雅黑" panose="020B0503020204020204" charset="-122"/>
              </a:rPr>
              <a:t>。</a:t>
            </a:r>
            <a:endParaRPr sz="18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5628894" y="776477"/>
            <a:ext cx="935990" cy="502920"/>
          </a:xfrm>
          <a:custGeom>
            <a:avLst/>
            <a:gdLst/>
            <a:ahLst/>
            <a:cxnLst/>
            <a:rect l="l" t="t" r="r" b="b"/>
            <a:pathLst>
              <a:path w="935990" h="502919">
                <a:moveTo>
                  <a:pt x="684276" y="0"/>
                </a:moveTo>
                <a:lnTo>
                  <a:pt x="0" y="0"/>
                </a:lnTo>
                <a:lnTo>
                  <a:pt x="0" y="502920"/>
                </a:lnTo>
                <a:lnTo>
                  <a:pt x="684276" y="502920"/>
                </a:lnTo>
                <a:lnTo>
                  <a:pt x="935735" y="251460"/>
                </a:lnTo>
                <a:lnTo>
                  <a:pt x="684276" y="0"/>
                </a:lnTo>
                <a:close/>
              </a:path>
            </a:pathLst>
          </a:custGeom>
          <a:solidFill>
            <a:srgbClr val="006FC0"/>
          </a:solidFill>
        </p:spPr>
        <p:txBody>
          <a:bodyPr wrap="square" lIns="0" tIns="0" rIns="0" bIns="0" rtlCol="0"/>
          <a:lstStyle/>
          <a:p/>
        </p:txBody>
      </p:sp>
      <p:sp>
        <p:nvSpPr>
          <p:cNvPr id="8" name="object 8"/>
          <p:cNvSpPr/>
          <p:nvPr/>
        </p:nvSpPr>
        <p:spPr>
          <a:xfrm>
            <a:off x="5628894" y="776477"/>
            <a:ext cx="935990" cy="502920"/>
          </a:xfrm>
          <a:custGeom>
            <a:avLst/>
            <a:gdLst/>
            <a:ahLst/>
            <a:cxnLst/>
            <a:rect l="l" t="t" r="r" b="b"/>
            <a:pathLst>
              <a:path w="935990" h="502919">
                <a:moveTo>
                  <a:pt x="0" y="0"/>
                </a:moveTo>
                <a:lnTo>
                  <a:pt x="684276" y="0"/>
                </a:lnTo>
                <a:lnTo>
                  <a:pt x="935735"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9" name="object 9"/>
          <p:cNvSpPr txBox="1"/>
          <p:nvPr/>
        </p:nvSpPr>
        <p:spPr>
          <a:xfrm>
            <a:off x="5867527" y="819150"/>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0" name="object 10"/>
          <p:cNvSpPr txBox="1"/>
          <p:nvPr/>
        </p:nvSpPr>
        <p:spPr>
          <a:xfrm>
            <a:off x="9476485" y="6468390"/>
            <a:ext cx="319405"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909319" y="469773"/>
            <a:ext cx="362077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5.2</a:t>
            </a:r>
            <a:r>
              <a:rPr sz="2800" b="1" spc="-35"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第二节</a:t>
            </a:r>
            <a:r>
              <a:rPr sz="2800" b="1" spc="-25"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新时期小说</a:t>
            </a:r>
            <a:endParaRPr sz="2800">
              <a:latin typeface="微软雅黑" panose="020B0503020204020204" charset="-122"/>
              <a:cs typeface="微软雅黑" panose="020B0503020204020204" charset="-122"/>
            </a:endParaRPr>
          </a:p>
        </p:txBody>
      </p:sp>
      <p:sp>
        <p:nvSpPr>
          <p:cNvPr id="6" name="object 6"/>
          <p:cNvSpPr/>
          <p:nvPr/>
        </p:nvSpPr>
        <p:spPr>
          <a:xfrm>
            <a:off x="10151476" y="75368"/>
            <a:ext cx="1994691" cy="1122384"/>
          </a:xfrm>
          <a:prstGeom prst="rect">
            <a:avLst/>
          </a:prstGeom>
          <a:blipFill>
            <a:blip r:embed="rId3" cstate="print"/>
            <a:stretch>
              <a:fillRect/>
            </a:stretch>
          </a:blipFill>
        </p:spPr>
        <p:txBody>
          <a:bodyPr wrap="square" lIns="0" tIns="0" rIns="0" bIns="0" rtlCol="0"/>
          <a:lstStyle/>
          <a:p/>
        </p:txBody>
      </p:sp>
      <p:graphicFrame>
        <p:nvGraphicFramePr>
          <p:cNvPr id="7" name="object 7"/>
          <p:cNvGraphicFramePr>
            <a:graphicFrameLocks noGrp="1"/>
          </p:cNvGraphicFramePr>
          <p:nvPr>
            <p:custDataLst>
              <p:tags r:id="rId4"/>
            </p:custDataLst>
          </p:nvPr>
        </p:nvGraphicFramePr>
        <p:xfrm>
          <a:off x="522287" y="1795652"/>
          <a:ext cx="11401425" cy="4465320"/>
        </p:xfrm>
        <a:graphic>
          <a:graphicData uri="http://schemas.openxmlformats.org/drawingml/2006/table">
            <a:tbl>
              <a:tblPr firstRow="1" bandRow="1">
                <a:tableStyleId>{2D5ABB26-0587-4C30-8999-92F81FD0307C}</a:tableStyleId>
              </a:tblPr>
              <a:tblGrid>
                <a:gridCol w="1598930"/>
                <a:gridCol w="5118100"/>
                <a:gridCol w="4665980"/>
              </a:tblGrid>
              <a:tr h="521970">
                <a:tc>
                  <a:txBody>
                    <a:bodyPr/>
                    <a:lstStyle/>
                    <a:p>
                      <a:pPr marL="443865">
                        <a:lnSpc>
                          <a:spcPct val="100000"/>
                        </a:lnSpc>
                        <a:spcBef>
                          <a:spcPts val="250"/>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作家</a:t>
                      </a:r>
                      <a:endParaRPr sz="2800" b="1" spc="-5" dirty="0">
                        <a:solidFill>
                          <a:srgbClr val="FFFFFF"/>
                        </a:solidFill>
                        <a:latin typeface="微软雅黑" panose="020B0503020204020204" charset="-122"/>
                        <a:ea typeface="微软雅黑" panose="020B0503020204020204" charset="-122"/>
                        <a:cs typeface="微软雅黑" panose="020B0503020204020204" charset="-122"/>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33399"/>
                    </a:solidFill>
                  </a:tcPr>
                </a:tc>
                <a:tc>
                  <a:txBody>
                    <a:bodyPr/>
                    <a:lstStyle/>
                    <a:p>
                      <a:pPr marL="1270" algn="ctr">
                        <a:lnSpc>
                          <a:spcPct val="100000"/>
                        </a:lnSpc>
                        <a:spcBef>
                          <a:spcPts val="250"/>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作品</a:t>
                      </a:r>
                      <a:endParaRPr sz="2800" b="1" spc="-5" dirty="0">
                        <a:solidFill>
                          <a:srgbClr val="FFFFFF"/>
                        </a:solidFill>
                        <a:latin typeface="微软雅黑" panose="020B0503020204020204" charset="-122"/>
                        <a:ea typeface="微软雅黑" panose="020B0503020204020204" charset="-122"/>
                        <a:cs typeface="微软雅黑" panose="020B0503020204020204" charset="-122"/>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33399"/>
                    </a:solidFill>
                  </a:tcPr>
                </a:tc>
                <a:tc>
                  <a:txBody>
                    <a:bodyPr/>
                    <a:lstStyle/>
                    <a:p>
                      <a:pPr marL="1905" algn="ctr">
                        <a:lnSpc>
                          <a:spcPct val="100000"/>
                        </a:lnSpc>
                        <a:spcBef>
                          <a:spcPts val="250"/>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艺术风格</a:t>
                      </a:r>
                      <a:endParaRPr sz="2800" b="1" spc="-5" dirty="0">
                        <a:solidFill>
                          <a:srgbClr val="FFFFFF"/>
                        </a:solidFill>
                        <a:latin typeface="微软雅黑" panose="020B0503020204020204" charset="-122"/>
                        <a:ea typeface="微软雅黑" panose="020B0503020204020204" charset="-122"/>
                        <a:cs typeface="微软雅黑" panose="020B0503020204020204" charset="-122"/>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333399"/>
                    </a:solidFill>
                  </a:tcPr>
                </a:tc>
              </a:tr>
              <a:tr h="1681860">
                <a:tc>
                  <a:txBody>
                    <a:bodyPr/>
                    <a:lstStyle/>
                    <a:p>
                      <a:pPr marL="91440" marR="280035">
                        <a:lnSpc>
                          <a:spcPts val="4320"/>
                        </a:lnSpc>
                        <a:spcBef>
                          <a:spcPts val="150"/>
                        </a:spcBef>
                      </a:pPr>
                      <a:r>
                        <a:rPr sz="2400" b="1" dirty="0">
                          <a:latin typeface="微软雅黑" panose="020B0503020204020204" charset="-122"/>
                          <a:ea typeface="微软雅黑" panose="020B0503020204020204" charset="-122"/>
                          <a:cs typeface="微软雅黑" panose="020B0503020204020204" charset="-122"/>
                        </a:rPr>
                        <a:t>黄凡，原 名黄孝忠</a:t>
                      </a:r>
                      <a:endParaRPr sz="2400" b="1">
                        <a:latin typeface="微软雅黑" panose="020B0503020204020204" charset="-122"/>
                        <a:ea typeface="微软雅黑" panose="020B0503020204020204" charset="-122"/>
                        <a:cs typeface="微软雅黑" panose="020B0503020204020204" charset="-122"/>
                      </a:endParaRPr>
                    </a:p>
                  </a:txBody>
                  <a:tcPr marL="0" marR="0" marT="190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205"/>
                        </a:spcBef>
                      </a:pPr>
                      <a:r>
                        <a:rPr sz="2400" b="1" dirty="0">
                          <a:latin typeface="微软雅黑" panose="020B0503020204020204" charset="-122"/>
                          <a:ea typeface="微软雅黑" panose="020B0503020204020204" charset="-122"/>
                          <a:cs typeface="微软雅黑" panose="020B0503020204020204" charset="-122"/>
                        </a:rPr>
                        <a:t>《赖索》（政治文学）、《大时代》</a:t>
                      </a:r>
                      <a:endParaRPr sz="2400" b="1">
                        <a:latin typeface="微软雅黑" panose="020B0503020204020204" charset="-122"/>
                        <a:ea typeface="微软雅黑" panose="020B0503020204020204" charset="-122"/>
                        <a:cs typeface="微软雅黑" panose="020B0503020204020204" charset="-122"/>
                      </a:endParaRPr>
                    </a:p>
                    <a:p>
                      <a:pPr marL="9144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《都市生活》《慈悲的滋味》</a:t>
                      </a:r>
                      <a:endParaRPr sz="2400" b="1">
                        <a:latin typeface="微软雅黑" panose="020B0503020204020204" charset="-122"/>
                        <a:ea typeface="微软雅黑" panose="020B0503020204020204" charset="-122"/>
                        <a:cs typeface="微软雅黑" panose="020B0503020204020204" charset="-122"/>
                      </a:endParaRPr>
                    </a:p>
                    <a:p>
                      <a:pPr marL="91440">
                        <a:lnSpc>
                          <a:spcPct val="100000"/>
                        </a:lnSpc>
                        <a:spcBef>
                          <a:spcPts val="1440"/>
                        </a:spcBef>
                      </a:pPr>
                      <a:r>
                        <a:rPr sz="2400" b="1" spc="-5" dirty="0">
                          <a:latin typeface="微软雅黑" panose="020B0503020204020204" charset="-122"/>
                          <a:ea typeface="微软雅黑" panose="020B0503020204020204" charset="-122"/>
                          <a:cs typeface="微软雅黑" panose="020B0503020204020204" charset="-122"/>
                        </a:rPr>
                        <a:t>《人人需要秦德</a:t>
                      </a:r>
                      <a:r>
                        <a:rPr sz="2400" b="1" dirty="0">
                          <a:latin typeface="微软雅黑" panose="020B0503020204020204" charset="-122"/>
                          <a:ea typeface="微软雅黑" panose="020B0503020204020204" charset="-122"/>
                          <a:cs typeface="微软雅黑" panose="020B0503020204020204" charset="-122"/>
                        </a:rPr>
                        <a:t>夫</a:t>
                      </a:r>
                      <a:r>
                        <a:rPr sz="2400" b="1" spc="-5" dirty="0">
                          <a:latin typeface="微软雅黑" panose="020B0503020204020204" charset="-122"/>
                          <a:ea typeface="微软雅黑" panose="020B0503020204020204" charset="-122"/>
                          <a:cs typeface="微软雅黑" panose="020B0503020204020204" charset="-122"/>
                        </a:rPr>
                        <a:t>》（都市文学</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spcBef>
                          <a:spcPts val="45"/>
                        </a:spcBef>
                      </a:pPr>
                      <a:endParaRPr sz="2700" b="1">
                        <a:latin typeface="微软雅黑" panose="020B0503020204020204" charset="-122"/>
                        <a:ea typeface="微软雅黑" panose="020B0503020204020204" charset="-122"/>
                        <a:cs typeface="微软雅黑" panose="020B0503020204020204" charset="-122"/>
                      </a:endParaRPr>
                    </a:p>
                    <a:p>
                      <a:pPr marL="92075">
                        <a:lnSpc>
                          <a:spcPct val="100000"/>
                        </a:lnSpc>
                      </a:pPr>
                      <a:r>
                        <a:rPr sz="2400" b="1" dirty="0">
                          <a:latin typeface="微软雅黑" panose="020B0503020204020204" charset="-122"/>
                          <a:ea typeface="微软雅黑" panose="020B0503020204020204" charset="-122"/>
                          <a:cs typeface="微软雅黑" panose="020B0503020204020204" charset="-122"/>
                        </a:rPr>
                        <a:t>强调“不确定性”</a:t>
                      </a:r>
                      <a:endParaRPr sz="2400" b="1">
                        <a:latin typeface="微软雅黑" panose="020B0503020204020204" charset="-122"/>
                        <a:ea typeface="微软雅黑" panose="020B0503020204020204" charset="-122"/>
                        <a:cs typeface="微软雅黑" panose="020B0503020204020204" charset="-122"/>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124077">
                <a:tc>
                  <a:txBody>
                    <a:bodyPr/>
                    <a:lstStyle/>
                    <a:p>
                      <a:pPr marL="91440">
                        <a:lnSpc>
                          <a:spcPct val="100000"/>
                        </a:lnSpc>
                        <a:spcBef>
                          <a:spcPts val="270"/>
                        </a:spcBef>
                      </a:pPr>
                      <a:r>
                        <a:rPr sz="2400" b="1" dirty="0">
                          <a:latin typeface="微软雅黑" panose="020B0503020204020204" charset="-122"/>
                          <a:ea typeface="微软雅黑" panose="020B0503020204020204" charset="-122"/>
                          <a:cs typeface="微软雅黑" panose="020B0503020204020204" charset="-122"/>
                        </a:rPr>
                        <a:t>袁琼琼</a:t>
                      </a:r>
                      <a:endParaRPr sz="2400" b="1" dirty="0">
                        <a:latin typeface="微软雅黑" panose="020B0503020204020204" charset="-122"/>
                        <a:ea typeface="微软雅黑" panose="020B0503020204020204" charset="-122"/>
                        <a:cs typeface="微软雅黑" panose="020B0503020204020204" charset="-122"/>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1205"/>
                        </a:spcBef>
                      </a:pPr>
                      <a:r>
                        <a:rPr sz="2400" b="1" dirty="0">
                          <a:latin typeface="微软雅黑" panose="020B0503020204020204" charset="-122"/>
                          <a:ea typeface="微软雅黑" panose="020B0503020204020204" charset="-122"/>
                          <a:cs typeface="微软雅黑" panose="020B0503020204020204" charset="-122"/>
                        </a:rPr>
                        <a:t>《自己的天空》、《两个人的事》、</a:t>
                      </a:r>
                      <a:endParaRPr sz="2400" b="1">
                        <a:latin typeface="微软雅黑" panose="020B0503020204020204" charset="-122"/>
                        <a:ea typeface="微软雅黑" panose="020B0503020204020204" charset="-122"/>
                        <a:cs typeface="微软雅黑" panose="020B0503020204020204" charset="-122"/>
                      </a:endParaRPr>
                    </a:p>
                    <a:p>
                      <a:pPr marL="9144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《沧桑》、《红尘心事》</a:t>
                      </a:r>
                      <a:endParaRPr sz="2400" b="1">
                        <a:latin typeface="微软雅黑" panose="020B0503020204020204" charset="-122"/>
                        <a:ea typeface="微软雅黑" panose="020B0503020204020204" charset="-122"/>
                        <a:cs typeface="微软雅黑" panose="020B0503020204020204" charset="-122"/>
                      </a:endParaRPr>
                    </a:p>
                  </a:txBody>
                  <a:tcPr marL="0" marR="0" marT="1530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marR="297815">
                        <a:lnSpc>
                          <a:spcPts val="4320"/>
                        </a:lnSpc>
                        <a:spcBef>
                          <a:spcPts val="150"/>
                        </a:spcBef>
                      </a:pPr>
                      <a:r>
                        <a:rPr sz="2400" b="1" dirty="0">
                          <a:latin typeface="微软雅黑" panose="020B0503020204020204" charset="-122"/>
                          <a:ea typeface="微软雅黑" panose="020B0503020204020204" charset="-122"/>
                          <a:cs typeface="微软雅黑" panose="020B0503020204020204" charset="-122"/>
                        </a:rPr>
                        <a:t>爱情故事和婚姻悲剧揭示两性关 系的复杂，呈现女性主义立场。</a:t>
                      </a:r>
                      <a:endParaRPr sz="2400" b="1" dirty="0">
                        <a:latin typeface="微软雅黑" panose="020B0503020204020204" charset="-122"/>
                        <a:ea typeface="微软雅黑" panose="020B0503020204020204" charset="-122"/>
                        <a:cs typeface="微软雅黑" panose="020B0503020204020204" charset="-122"/>
                      </a:endParaRPr>
                    </a:p>
                  </a:txBody>
                  <a:tcPr marL="0" marR="0" marT="190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124089">
                <a:tc>
                  <a:txBody>
                    <a:bodyPr/>
                    <a:lstStyle/>
                    <a:p>
                      <a:pPr marL="91440">
                        <a:lnSpc>
                          <a:spcPct val="100000"/>
                        </a:lnSpc>
                        <a:spcBef>
                          <a:spcPts val="275"/>
                        </a:spcBef>
                      </a:pPr>
                      <a:r>
                        <a:rPr sz="2400" b="1" dirty="0">
                          <a:latin typeface="微软雅黑" panose="020B0503020204020204" charset="-122"/>
                          <a:ea typeface="微软雅黑" panose="020B0503020204020204" charset="-122"/>
                          <a:cs typeface="微软雅黑" panose="020B0503020204020204" charset="-122"/>
                        </a:rPr>
                        <a:t>朱天文</a:t>
                      </a:r>
                      <a:endParaRPr sz="2400" b="1" dirty="0">
                        <a:latin typeface="微软雅黑" panose="020B0503020204020204" charset="-122"/>
                        <a:ea typeface="微软雅黑" panose="020B0503020204020204" charset="-122"/>
                        <a:cs typeface="微软雅黑" panose="020B0503020204020204" charset="-122"/>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marR="140970">
                        <a:lnSpc>
                          <a:spcPts val="4320"/>
                        </a:lnSpc>
                        <a:spcBef>
                          <a:spcPts val="155"/>
                        </a:spcBef>
                      </a:pPr>
                      <a:r>
                        <a:rPr sz="2400" b="1" dirty="0">
                          <a:latin typeface="微软雅黑" panose="020B0503020204020204" charset="-122"/>
                          <a:ea typeface="微软雅黑" panose="020B0503020204020204" charset="-122"/>
                          <a:cs typeface="微软雅黑" panose="020B0503020204020204" charset="-122"/>
                        </a:rPr>
                        <a:t>《小毕的故事》、《炎夏之都》《世 纪末的华丽》</a:t>
                      </a:r>
                      <a:r>
                        <a:rPr sz="2400" b="1" dirty="0">
                          <a:solidFill>
                            <a:srgbClr val="C00000"/>
                          </a:solidFill>
                          <a:latin typeface="微软雅黑" panose="020B0503020204020204" charset="-122"/>
                          <a:ea typeface="微软雅黑" panose="020B0503020204020204" charset="-122"/>
                          <a:cs typeface="微软雅黑" panose="020B0503020204020204" charset="-122"/>
                        </a:rPr>
                        <a:t>《荒人手记》</a:t>
                      </a:r>
                      <a:endParaRPr sz="2400" b="1">
                        <a:latin typeface="微软雅黑" panose="020B0503020204020204" charset="-122"/>
                        <a:ea typeface="微软雅黑" panose="020B0503020204020204" charset="-122"/>
                        <a:cs typeface="微软雅黑" panose="020B0503020204020204" charset="-122"/>
                      </a:endParaRPr>
                    </a:p>
                  </a:txBody>
                  <a:tcPr marL="0" marR="0" marT="196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ts val="4320"/>
                        </a:lnSpc>
                        <a:spcBef>
                          <a:spcPts val="155"/>
                        </a:spcBef>
                      </a:pPr>
                      <a:r>
                        <a:rPr sz="2400" b="1" dirty="0">
                          <a:latin typeface="微软雅黑" panose="020B0503020204020204" charset="-122"/>
                          <a:ea typeface="微软雅黑" panose="020B0503020204020204" charset="-122"/>
                          <a:cs typeface="微软雅黑" panose="020B0503020204020204" charset="-122"/>
                        </a:rPr>
                        <a:t>题材丰富、时间（成长和青春）、 空间（台北为中心）</a:t>
                      </a:r>
                      <a:endParaRPr sz="2400" b="1" dirty="0">
                        <a:latin typeface="微软雅黑" panose="020B0503020204020204" charset="-122"/>
                        <a:ea typeface="微软雅黑" panose="020B0503020204020204" charset="-122"/>
                        <a:cs typeface="微软雅黑" panose="020B0503020204020204" charset="-122"/>
                      </a:endParaRPr>
                    </a:p>
                  </a:txBody>
                  <a:tcPr marL="0" marR="0" marT="196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8" name="object 8"/>
          <p:cNvSpPr/>
          <p:nvPr/>
        </p:nvSpPr>
        <p:spPr>
          <a:xfrm>
            <a:off x="5272278" y="502158"/>
            <a:ext cx="937260" cy="502920"/>
          </a:xfrm>
          <a:custGeom>
            <a:avLst/>
            <a:gdLst/>
            <a:ahLst/>
            <a:cxnLst/>
            <a:rect l="l" t="t" r="r" b="b"/>
            <a:pathLst>
              <a:path w="937260" h="502919">
                <a:moveTo>
                  <a:pt x="685800" y="0"/>
                </a:moveTo>
                <a:lnTo>
                  <a:pt x="0" y="0"/>
                </a:lnTo>
                <a:lnTo>
                  <a:pt x="0" y="502919"/>
                </a:lnTo>
                <a:lnTo>
                  <a:pt x="685800" y="502919"/>
                </a:lnTo>
                <a:lnTo>
                  <a:pt x="937260" y="251459"/>
                </a:lnTo>
                <a:lnTo>
                  <a:pt x="685800" y="0"/>
                </a:lnTo>
                <a:close/>
              </a:path>
            </a:pathLst>
          </a:custGeom>
          <a:solidFill>
            <a:srgbClr val="00AF50"/>
          </a:solidFill>
        </p:spPr>
        <p:txBody>
          <a:bodyPr wrap="square" lIns="0" tIns="0" rIns="0" bIns="0" rtlCol="0"/>
          <a:lstStyle/>
          <a:p/>
        </p:txBody>
      </p:sp>
      <p:sp>
        <p:nvSpPr>
          <p:cNvPr id="9" name="object 9"/>
          <p:cNvSpPr/>
          <p:nvPr/>
        </p:nvSpPr>
        <p:spPr>
          <a:xfrm>
            <a:off x="5272278" y="502158"/>
            <a:ext cx="937260" cy="502920"/>
          </a:xfrm>
          <a:custGeom>
            <a:avLst/>
            <a:gdLst/>
            <a:ahLst/>
            <a:cxnLst/>
            <a:rect l="l" t="t" r="r" b="b"/>
            <a:pathLst>
              <a:path w="937260" h="502919">
                <a:moveTo>
                  <a:pt x="0" y="0"/>
                </a:moveTo>
                <a:lnTo>
                  <a:pt x="685800" y="0"/>
                </a:lnTo>
                <a:lnTo>
                  <a:pt x="937260" y="251459"/>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0" name="object 10"/>
          <p:cNvSpPr txBox="1"/>
          <p:nvPr/>
        </p:nvSpPr>
        <p:spPr>
          <a:xfrm>
            <a:off x="5512053" y="545719"/>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2" name="object 12"/>
          <p:cNvSpPr txBox="1"/>
          <p:nvPr/>
        </p:nvSpPr>
        <p:spPr>
          <a:xfrm>
            <a:off x="9476485" y="6468390"/>
            <a:ext cx="319405"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1" name="object 11"/>
          <p:cNvSpPr txBox="1"/>
          <p:nvPr/>
        </p:nvSpPr>
        <p:spPr>
          <a:xfrm>
            <a:off x="909319" y="1133678"/>
            <a:ext cx="2816225" cy="452120"/>
          </a:xfrm>
          <a:prstGeom prst="rect">
            <a:avLst/>
          </a:prstGeom>
        </p:spPr>
        <p:txBody>
          <a:bodyPr vert="horz" wrap="square" lIns="0" tIns="12065" rIns="0" bIns="0" rtlCol="0">
            <a:spAutoFit/>
          </a:bodyPr>
          <a:lstStyle/>
          <a:p>
            <a:pPr marL="12700">
              <a:lnSpc>
                <a:spcPct val="100000"/>
              </a:lnSpc>
              <a:spcBef>
                <a:spcPts val="95"/>
              </a:spcBef>
            </a:pPr>
            <a:r>
              <a:rPr sz="2400" b="1" dirty="0">
                <a:latin typeface="微软雅黑" panose="020B0503020204020204" charset="-122"/>
                <a:cs typeface="微软雅黑" panose="020B0503020204020204" charset="-122"/>
              </a:rPr>
              <a:t>（</a:t>
            </a:r>
            <a:r>
              <a:rPr sz="2800" b="1" spc="-10" dirty="0">
                <a:latin typeface="微软雅黑" panose="020B0503020204020204" charset="-122"/>
                <a:cs typeface="微软雅黑" panose="020B0503020204020204" charset="-122"/>
              </a:rPr>
              <a:t>一）台湾小说家</a:t>
            </a:r>
            <a:endParaRPr sz="2800">
              <a:latin typeface="微软雅黑" panose="020B0503020204020204" charset="-122"/>
              <a:cs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93853" y="1198245"/>
            <a:ext cx="12003024" cy="5062728"/>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766673" y="363981"/>
            <a:ext cx="362077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5.2</a:t>
            </a:r>
            <a:r>
              <a:rPr sz="2800" b="1" spc="-35"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第二节</a:t>
            </a:r>
            <a:r>
              <a:rPr sz="2800" b="1" spc="-25"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新时期小说</a:t>
            </a:r>
            <a:endParaRPr sz="2800">
              <a:latin typeface="微软雅黑" panose="020B0503020204020204" charset="-122"/>
              <a:cs typeface="微软雅黑" panose="020B0503020204020204" charset="-122"/>
            </a:endParaRPr>
          </a:p>
        </p:txBody>
      </p:sp>
      <p:sp>
        <p:nvSpPr>
          <p:cNvPr id="7" name="object 7"/>
          <p:cNvSpPr/>
          <p:nvPr/>
        </p:nvSpPr>
        <p:spPr>
          <a:xfrm>
            <a:off x="10151476" y="75368"/>
            <a:ext cx="1994691" cy="1122384"/>
          </a:xfrm>
          <a:prstGeom prst="rect">
            <a:avLst/>
          </a:prstGeom>
          <a:blipFill>
            <a:blip r:embed="rId4"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607568" y="5845693"/>
            <a:ext cx="6753859" cy="422909"/>
          </a:xfrm>
          <a:prstGeom prst="rect">
            <a:avLst/>
          </a:prstGeom>
        </p:spPr>
        <p:txBody>
          <a:bodyPr vert="horz" wrap="square" lIns="0" tIns="0" rIns="0" bIns="0" rtlCol="0">
            <a:spAutoFit/>
          </a:bodyPr>
          <a:lstStyle/>
          <a:p>
            <a:pPr marL="12700">
              <a:lnSpc>
                <a:spcPts val="3195"/>
              </a:lnSpc>
            </a:pPr>
            <a:r>
              <a:rPr sz="2800" spc="-10" dirty="0">
                <a:solidFill>
                  <a:srgbClr val="1F2C3C"/>
                </a:solidFill>
                <a:latin typeface="Arial" panose="020B0604020202020204"/>
                <a:cs typeface="Arial" panose="020B0604020202020204"/>
              </a:rPr>
              <a:t>E:</a:t>
            </a:r>
            <a:r>
              <a:rPr sz="2800" spc="-10" dirty="0">
                <a:solidFill>
                  <a:srgbClr val="1F2C3C"/>
                </a:solidFill>
                <a:latin typeface="宋体" panose="02010600030101010101" pitchFamily="2" charset="-122"/>
                <a:cs typeface="宋体" panose="02010600030101010101" pitchFamily="2" charset="-122"/>
              </a:rPr>
              <a:t>节奏急促，人物夸张变形，情节散乱</a:t>
            </a:r>
            <a:r>
              <a:rPr sz="2800" dirty="0">
                <a:solidFill>
                  <a:srgbClr val="1F2C3C"/>
                </a:solidFill>
                <a:latin typeface="宋体" panose="02010600030101010101" pitchFamily="2" charset="-122"/>
                <a:cs typeface="宋体" panose="02010600030101010101" pitchFamily="2" charset="-122"/>
              </a:rPr>
              <a:t>无</a:t>
            </a:r>
            <a:r>
              <a:rPr sz="2800" spc="-5" dirty="0">
                <a:solidFill>
                  <a:srgbClr val="1F2C3C"/>
                </a:solidFill>
                <a:latin typeface="宋体" panose="02010600030101010101" pitchFamily="2" charset="-122"/>
                <a:cs typeface="宋体" panose="02010600030101010101" pitchFamily="2" charset="-122"/>
              </a:rPr>
              <a:t>章</a:t>
            </a:r>
            <a:endParaRPr sz="2800">
              <a:latin typeface="宋体" panose="02010600030101010101" pitchFamily="2" charset="-122"/>
              <a:cs typeface="宋体" panose="02010600030101010101" pitchFamily="2" charset="-122"/>
            </a:endParaRPr>
          </a:p>
        </p:txBody>
      </p:sp>
      <p:sp>
        <p:nvSpPr>
          <p:cNvPr id="8" name="object 8"/>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07568" y="1635632"/>
            <a:ext cx="7820025" cy="377507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“新写实小说”的特色有（</a:t>
            </a:r>
            <a:r>
              <a:rPr sz="2800" spc="-575"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marR="5080">
              <a:lnSpc>
                <a:spcPts val="6720"/>
              </a:lnSpc>
              <a:spcBef>
                <a:spcPts val="65"/>
              </a:spcBef>
            </a:pPr>
            <a:r>
              <a:rPr sz="2800" spc="-10" dirty="0">
                <a:solidFill>
                  <a:srgbClr val="1F2C3C"/>
                </a:solidFill>
                <a:latin typeface="Arial" panose="020B0604020202020204"/>
                <a:cs typeface="Arial" panose="020B0604020202020204"/>
              </a:rPr>
              <a:t>A</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作品中的现实生活呈现出一种毛茸茸</a:t>
            </a:r>
            <a:r>
              <a:rPr sz="2800" dirty="0">
                <a:solidFill>
                  <a:srgbClr val="1F2C3C"/>
                </a:solidFill>
                <a:latin typeface="宋体" panose="02010600030101010101" pitchFamily="2" charset="-122"/>
                <a:cs typeface="宋体" panose="02010600030101010101" pitchFamily="2" charset="-122"/>
              </a:rPr>
              <a:t>的</a:t>
            </a:r>
            <a:r>
              <a:rPr sz="2800" spc="-5" dirty="0">
                <a:solidFill>
                  <a:srgbClr val="1F2C3C"/>
                </a:solidFill>
                <a:latin typeface="宋体" panose="02010600030101010101" pitchFamily="2" charset="-122"/>
                <a:cs typeface="宋体" panose="02010600030101010101" pitchFamily="2" charset="-122"/>
              </a:rPr>
              <a:t>原生</a:t>
            </a:r>
            <a:r>
              <a:rPr sz="2800" dirty="0">
                <a:solidFill>
                  <a:srgbClr val="1F2C3C"/>
                </a:solidFill>
                <a:latin typeface="宋体" panose="02010600030101010101" pitchFamily="2" charset="-122"/>
                <a:cs typeface="宋体" panose="02010600030101010101" pitchFamily="2" charset="-122"/>
              </a:rPr>
              <a:t>状</a:t>
            </a:r>
            <a:r>
              <a:rPr sz="2800" spc="-5" dirty="0">
                <a:solidFill>
                  <a:srgbClr val="1F2C3C"/>
                </a:solidFill>
                <a:latin typeface="宋体" panose="02010600030101010101" pitchFamily="2" charset="-122"/>
                <a:cs typeface="宋体" panose="02010600030101010101" pitchFamily="2" charset="-122"/>
              </a:rPr>
              <a:t>态  </a:t>
            </a:r>
            <a:r>
              <a:rPr sz="2800" spc="-10" dirty="0">
                <a:solidFill>
                  <a:srgbClr val="1F2C3C"/>
                </a:solidFill>
                <a:latin typeface="Arial" panose="020B0604020202020204"/>
                <a:cs typeface="Arial" panose="020B0604020202020204"/>
              </a:rPr>
              <a:t>B:</a:t>
            </a:r>
            <a:r>
              <a:rPr sz="2800" spc="-10" dirty="0">
                <a:solidFill>
                  <a:srgbClr val="1F2C3C"/>
                </a:solidFill>
                <a:latin typeface="宋体" panose="02010600030101010101" pitchFamily="2" charset="-122"/>
                <a:cs typeface="宋体" panose="02010600030101010101" pitchFamily="2" charset="-122"/>
              </a:rPr>
              <a:t>在文本特征上，体现为叙述游戏</a:t>
            </a:r>
            <a:endParaRPr sz="2800">
              <a:latin typeface="宋体" panose="02010600030101010101" pitchFamily="2" charset="-122"/>
              <a:cs typeface="宋体" panose="02010600030101010101" pitchFamily="2" charset="-122"/>
            </a:endParaRPr>
          </a:p>
          <a:p>
            <a:pPr marL="12700">
              <a:lnSpc>
                <a:spcPct val="100000"/>
              </a:lnSpc>
              <a:spcBef>
                <a:spcPts val="2580"/>
              </a:spcBef>
            </a:pPr>
            <a:r>
              <a:rPr sz="2800" spc="-5" dirty="0">
                <a:solidFill>
                  <a:srgbClr val="1F2C3C"/>
                </a:solidFill>
                <a:latin typeface="Arial" panose="020B0604020202020204"/>
                <a:cs typeface="Arial" panose="020B0604020202020204"/>
              </a:rPr>
              <a:t>C:</a:t>
            </a:r>
            <a:r>
              <a:rPr sz="2800" spc="-5" dirty="0">
                <a:solidFill>
                  <a:srgbClr val="1F2C3C"/>
                </a:solidFill>
                <a:latin typeface="宋体" panose="02010600030101010101" pitchFamily="2" charset="-122"/>
                <a:cs typeface="宋体" panose="02010600030101010101" pitchFamily="2" charset="-122"/>
              </a:rPr>
              <a:t>大多采用客观化的叙述态度</a:t>
            </a:r>
            <a:endParaRPr sz="2800">
              <a:latin typeface="宋体" panose="02010600030101010101" pitchFamily="2" charset="-122"/>
              <a:cs typeface="宋体" panose="02010600030101010101" pitchFamily="2" charset="-122"/>
            </a:endParaRPr>
          </a:p>
          <a:p>
            <a:pPr>
              <a:lnSpc>
                <a:spcPct val="100000"/>
              </a:lnSpc>
              <a:spcBef>
                <a:spcPts val="25"/>
              </a:spcBef>
            </a:pPr>
            <a:endParaRPr sz="2900">
              <a:latin typeface="Times New Roman" panose="02020603050405020304"/>
              <a:cs typeface="Times New Roman" panose="02020603050405020304"/>
            </a:endParaRPr>
          </a:p>
          <a:p>
            <a:pPr marL="12700">
              <a:lnSpc>
                <a:spcPct val="100000"/>
              </a:lnSpc>
            </a:pPr>
            <a:r>
              <a:rPr sz="2800" spc="-5" dirty="0">
                <a:solidFill>
                  <a:srgbClr val="1F2C3C"/>
                </a:solidFill>
                <a:latin typeface="Arial" panose="020B0604020202020204"/>
                <a:cs typeface="Arial" panose="020B0604020202020204"/>
              </a:rPr>
              <a:t>D:</a:t>
            </a:r>
            <a:r>
              <a:rPr sz="2800" spc="-5" dirty="0">
                <a:solidFill>
                  <a:srgbClr val="1F2C3C"/>
                </a:solidFill>
                <a:latin typeface="宋体" panose="02010600030101010101" pitchFamily="2" charset="-122"/>
                <a:cs typeface="宋体" panose="02010600030101010101" pitchFamily="2" charset="-122"/>
              </a:rPr>
              <a:t>创作主体往往缺少强烈的理性批</a:t>
            </a:r>
            <a:r>
              <a:rPr sz="2800" dirty="0">
                <a:solidFill>
                  <a:srgbClr val="1F2C3C"/>
                </a:solidFill>
                <a:latin typeface="宋体" panose="02010600030101010101" pitchFamily="2" charset="-122"/>
                <a:cs typeface="宋体" panose="02010600030101010101" pitchFamily="2" charset="-122"/>
              </a:rPr>
              <a:t>判</a:t>
            </a:r>
            <a:r>
              <a:rPr sz="2800" spc="-5" dirty="0">
                <a:solidFill>
                  <a:srgbClr val="1F2C3C"/>
                </a:solidFill>
                <a:latin typeface="宋体" panose="02010600030101010101" pitchFamily="2" charset="-122"/>
                <a:cs typeface="宋体" panose="02010600030101010101" pitchFamily="2" charset="-122"/>
              </a:rPr>
              <a:t>精神</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607568" y="5845693"/>
            <a:ext cx="6753859" cy="422909"/>
          </a:xfrm>
          <a:prstGeom prst="rect">
            <a:avLst/>
          </a:prstGeom>
        </p:spPr>
        <p:txBody>
          <a:bodyPr vert="horz" wrap="square" lIns="0" tIns="0" rIns="0" bIns="0" rtlCol="0">
            <a:spAutoFit/>
          </a:bodyPr>
          <a:lstStyle/>
          <a:p>
            <a:pPr marL="12700">
              <a:lnSpc>
                <a:spcPts val="3195"/>
              </a:lnSpc>
            </a:pPr>
            <a:r>
              <a:rPr sz="2800" spc="-10" dirty="0">
                <a:solidFill>
                  <a:srgbClr val="1F2C3C"/>
                </a:solidFill>
                <a:latin typeface="Arial" panose="020B0604020202020204"/>
                <a:cs typeface="Arial" panose="020B0604020202020204"/>
              </a:rPr>
              <a:t>E:</a:t>
            </a:r>
            <a:r>
              <a:rPr sz="2800" spc="-10" dirty="0">
                <a:solidFill>
                  <a:srgbClr val="1F2C3C"/>
                </a:solidFill>
                <a:latin typeface="宋体" panose="02010600030101010101" pitchFamily="2" charset="-122"/>
                <a:cs typeface="宋体" panose="02010600030101010101" pitchFamily="2" charset="-122"/>
              </a:rPr>
              <a:t>节奏急促，人物夸张变形，情节散乱</a:t>
            </a:r>
            <a:r>
              <a:rPr sz="2800" dirty="0">
                <a:solidFill>
                  <a:srgbClr val="1F2C3C"/>
                </a:solidFill>
                <a:latin typeface="宋体" panose="02010600030101010101" pitchFamily="2" charset="-122"/>
                <a:cs typeface="宋体" panose="02010600030101010101" pitchFamily="2" charset="-122"/>
              </a:rPr>
              <a:t>无</a:t>
            </a:r>
            <a:r>
              <a:rPr sz="2800" spc="-5" dirty="0">
                <a:solidFill>
                  <a:srgbClr val="1F2C3C"/>
                </a:solidFill>
                <a:latin typeface="宋体" panose="02010600030101010101" pitchFamily="2" charset="-122"/>
                <a:cs typeface="宋体" panose="02010600030101010101" pitchFamily="2" charset="-122"/>
              </a:rPr>
              <a:t>章</a:t>
            </a:r>
            <a:endParaRPr sz="2800">
              <a:latin typeface="宋体" panose="02010600030101010101" pitchFamily="2" charset="-122"/>
              <a:cs typeface="宋体" panose="02010600030101010101" pitchFamily="2" charset="-122"/>
            </a:endParaRPr>
          </a:p>
        </p:txBody>
      </p:sp>
      <p:sp>
        <p:nvSpPr>
          <p:cNvPr id="8" name="object 8"/>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07568" y="1635632"/>
            <a:ext cx="7892415" cy="377507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“新写实小说”的特色有（</a:t>
            </a:r>
            <a:r>
              <a:rPr sz="2800" spc="-575"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marR="5080">
              <a:lnSpc>
                <a:spcPts val="6720"/>
              </a:lnSpc>
              <a:spcBef>
                <a:spcPts val="65"/>
              </a:spcBef>
            </a:pPr>
            <a:r>
              <a:rPr sz="2800" b="1" spc="-10" dirty="0">
                <a:solidFill>
                  <a:srgbClr val="C00000"/>
                </a:solidFill>
                <a:latin typeface="Arial" panose="020B0604020202020204"/>
                <a:cs typeface="Arial" panose="020B0604020202020204"/>
              </a:rPr>
              <a:t>A</a:t>
            </a:r>
            <a:r>
              <a:rPr sz="2800" b="1" spc="-5" dirty="0">
                <a:solidFill>
                  <a:srgbClr val="C00000"/>
                </a:solidFill>
                <a:latin typeface="Arial" panose="020B0604020202020204"/>
                <a:cs typeface="Arial" panose="020B0604020202020204"/>
              </a:rPr>
              <a:t>:</a:t>
            </a:r>
            <a:r>
              <a:rPr sz="2800" b="1" spc="-5" dirty="0">
                <a:solidFill>
                  <a:srgbClr val="C00000"/>
                </a:solidFill>
                <a:latin typeface="宋体" panose="02010600030101010101" pitchFamily="2" charset="-122"/>
                <a:cs typeface="宋体" panose="02010600030101010101" pitchFamily="2" charset="-122"/>
              </a:rPr>
              <a:t>作品中的现实生活呈现出</a:t>
            </a:r>
            <a:r>
              <a:rPr sz="2800" b="1" spc="5" dirty="0">
                <a:solidFill>
                  <a:srgbClr val="C00000"/>
                </a:solidFill>
                <a:latin typeface="宋体" panose="02010600030101010101" pitchFamily="2" charset="-122"/>
                <a:cs typeface="宋体" panose="02010600030101010101" pitchFamily="2" charset="-122"/>
              </a:rPr>
              <a:t>一</a:t>
            </a:r>
            <a:r>
              <a:rPr sz="2800" b="1" spc="-5" dirty="0">
                <a:solidFill>
                  <a:srgbClr val="C00000"/>
                </a:solidFill>
                <a:latin typeface="宋体" panose="02010600030101010101" pitchFamily="2" charset="-122"/>
                <a:cs typeface="宋体" panose="02010600030101010101" pitchFamily="2" charset="-122"/>
              </a:rPr>
              <a:t>种</a:t>
            </a:r>
            <a:r>
              <a:rPr sz="2800" b="1" spc="5" dirty="0">
                <a:solidFill>
                  <a:srgbClr val="C00000"/>
                </a:solidFill>
                <a:latin typeface="宋体" panose="02010600030101010101" pitchFamily="2" charset="-122"/>
                <a:cs typeface="宋体" panose="02010600030101010101" pitchFamily="2" charset="-122"/>
              </a:rPr>
              <a:t>毛</a:t>
            </a:r>
            <a:r>
              <a:rPr sz="2800" b="1" spc="-5" dirty="0">
                <a:solidFill>
                  <a:srgbClr val="C00000"/>
                </a:solidFill>
                <a:latin typeface="宋体" panose="02010600030101010101" pitchFamily="2" charset="-122"/>
                <a:cs typeface="宋体" panose="02010600030101010101" pitchFamily="2" charset="-122"/>
              </a:rPr>
              <a:t>茸茸</a:t>
            </a:r>
            <a:r>
              <a:rPr sz="2800" b="1" spc="5" dirty="0">
                <a:solidFill>
                  <a:srgbClr val="C00000"/>
                </a:solidFill>
                <a:latin typeface="宋体" panose="02010600030101010101" pitchFamily="2" charset="-122"/>
                <a:cs typeface="宋体" panose="02010600030101010101" pitchFamily="2" charset="-122"/>
              </a:rPr>
              <a:t>的</a:t>
            </a:r>
            <a:r>
              <a:rPr sz="2800" b="1" spc="-5" dirty="0">
                <a:solidFill>
                  <a:srgbClr val="C00000"/>
                </a:solidFill>
                <a:latin typeface="宋体" panose="02010600030101010101" pitchFamily="2" charset="-122"/>
                <a:cs typeface="宋体" panose="02010600030101010101" pitchFamily="2" charset="-122"/>
              </a:rPr>
              <a:t>原生</a:t>
            </a:r>
            <a:r>
              <a:rPr sz="2800" b="1" spc="5" dirty="0">
                <a:solidFill>
                  <a:srgbClr val="C00000"/>
                </a:solidFill>
                <a:latin typeface="宋体" panose="02010600030101010101" pitchFamily="2" charset="-122"/>
                <a:cs typeface="宋体" panose="02010600030101010101" pitchFamily="2" charset="-122"/>
              </a:rPr>
              <a:t>状</a:t>
            </a:r>
            <a:r>
              <a:rPr sz="2800" b="1" spc="-10" dirty="0">
                <a:solidFill>
                  <a:srgbClr val="C00000"/>
                </a:solidFill>
                <a:latin typeface="宋体" panose="02010600030101010101" pitchFamily="2" charset="-122"/>
                <a:cs typeface="宋体" panose="02010600030101010101" pitchFamily="2" charset="-122"/>
              </a:rPr>
              <a:t>态  </a:t>
            </a:r>
            <a:r>
              <a:rPr sz="2800" b="1" spc="-5" dirty="0">
                <a:latin typeface="Arial" panose="020B0604020202020204"/>
                <a:cs typeface="Arial" panose="020B0604020202020204"/>
              </a:rPr>
              <a:t>B:</a:t>
            </a:r>
            <a:r>
              <a:rPr sz="2800" b="1" spc="-10" dirty="0">
                <a:latin typeface="宋体" panose="02010600030101010101" pitchFamily="2" charset="-122"/>
                <a:cs typeface="宋体" panose="02010600030101010101" pitchFamily="2" charset="-122"/>
              </a:rPr>
              <a:t>在文本特征上，体现为叙</a:t>
            </a:r>
            <a:r>
              <a:rPr sz="2800" b="1" dirty="0">
                <a:latin typeface="宋体" panose="02010600030101010101" pitchFamily="2" charset="-122"/>
                <a:cs typeface="宋体" panose="02010600030101010101" pitchFamily="2" charset="-122"/>
              </a:rPr>
              <a:t>述</a:t>
            </a:r>
            <a:r>
              <a:rPr sz="2800" b="1" spc="-10" dirty="0">
                <a:latin typeface="宋体" panose="02010600030101010101" pitchFamily="2" charset="-122"/>
                <a:cs typeface="宋体" panose="02010600030101010101" pitchFamily="2" charset="-122"/>
              </a:rPr>
              <a:t>游戏</a:t>
            </a:r>
            <a:endParaRPr sz="2800">
              <a:latin typeface="宋体" panose="02010600030101010101" pitchFamily="2" charset="-122"/>
              <a:cs typeface="宋体" panose="02010600030101010101" pitchFamily="2" charset="-122"/>
            </a:endParaRPr>
          </a:p>
          <a:p>
            <a:pPr marL="12700">
              <a:lnSpc>
                <a:spcPct val="100000"/>
              </a:lnSpc>
              <a:spcBef>
                <a:spcPts val="2580"/>
              </a:spcBef>
            </a:pPr>
            <a:r>
              <a:rPr sz="2800" b="1" spc="-5" dirty="0">
                <a:solidFill>
                  <a:srgbClr val="C00000"/>
                </a:solidFill>
                <a:latin typeface="Arial" panose="020B0604020202020204"/>
                <a:cs typeface="Arial" panose="020B0604020202020204"/>
              </a:rPr>
              <a:t>C:</a:t>
            </a:r>
            <a:r>
              <a:rPr sz="2800" b="1" spc="-5" dirty="0">
                <a:solidFill>
                  <a:srgbClr val="C00000"/>
                </a:solidFill>
                <a:latin typeface="宋体" panose="02010600030101010101" pitchFamily="2" charset="-122"/>
                <a:cs typeface="宋体" panose="02010600030101010101" pitchFamily="2" charset="-122"/>
              </a:rPr>
              <a:t>大多采用客观化的叙述态度</a:t>
            </a:r>
            <a:endParaRPr sz="2800">
              <a:latin typeface="宋体" panose="02010600030101010101" pitchFamily="2" charset="-122"/>
              <a:cs typeface="宋体" panose="02010600030101010101" pitchFamily="2" charset="-122"/>
            </a:endParaRPr>
          </a:p>
          <a:p>
            <a:pPr>
              <a:lnSpc>
                <a:spcPct val="100000"/>
              </a:lnSpc>
              <a:spcBef>
                <a:spcPts val="25"/>
              </a:spcBef>
            </a:pPr>
            <a:endParaRPr sz="2900">
              <a:latin typeface="Times New Roman" panose="02020603050405020304"/>
              <a:cs typeface="Times New Roman" panose="02020603050405020304"/>
            </a:endParaRPr>
          </a:p>
          <a:p>
            <a:pPr marL="12700">
              <a:lnSpc>
                <a:spcPct val="100000"/>
              </a:lnSpc>
            </a:pPr>
            <a:r>
              <a:rPr sz="2800" b="1" spc="-5" dirty="0">
                <a:solidFill>
                  <a:srgbClr val="C00000"/>
                </a:solidFill>
                <a:latin typeface="Arial" panose="020B0604020202020204"/>
                <a:cs typeface="Arial" panose="020B0604020202020204"/>
              </a:rPr>
              <a:t>D:</a:t>
            </a:r>
            <a:r>
              <a:rPr sz="2800" b="1" spc="-5" dirty="0">
                <a:solidFill>
                  <a:srgbClr val="C00000"/>
                </a:solidFill>
                <a:latin typeface="宋体" panose="02010600030101010101" pitchFamily="2" charset="-122"/>
                <a:cs typeface="宋体" panose="02010600030101010101" pitchFamily="2" charset="-122"/>
              </a:rPr>
              <a:t>创作主体往往缺少强烈的</a:t>
            </a:r>
            <a:r>
              <a:rPr sz="2800" b="1" spc="5" dirty="0">
                <a:solidFill>
                  <a:srgbClr val="C00000"/>
                </a:solidFill>
                <a:latin typeface="宋体" panose="02010600030101010101" pitchFamily="2" charset="-122"/>
                <a:cs typeface="宋体" panose="02010600030101010101" pitchFamily="2" charset="-122"/>
              </a:rPr>
              <a:t>理</a:t>
            </a:r>
            <a:r>
              <a:rPr sz="2800" b="1" spc="-5" dirty="0">
                <a:solidFill>
                  <a:srgbClr val="C00000"/>
                </a:solidFill>
                <a:latin typeface="宋体" panose="02010600030101010101" pitchFamily="2" charset="-122"/>
                <a:cs typeface="宋体" panose="02010600030101010101" pitchFamily="2" charset="-122"/>
              </a:rPr>
              <a:t>性</a:t>
            </a:r>
            <a:r>
              <a:rPr sz="2800" b="1" spc="5" dirty="0">
                <a:solidFill>
                  <a:srgbClr val="C00000"/>
                </a:solidFill>
                <a:latin typeface="宋体" panose="02010600030101010101" pitchFamily="2" charset="-122"/>
                <a:cs typeface="宋体" panose="02010600030101010101" pitchFamily="2" charset="-122"/>
              </a:rPr>
              <a:t>批</a:t>
            </a:r>
            <a:r>
              <a:rPr sz="2800" b="1" spc="-5" dirty="0">
                <a:solidFill>
                  <a:srgbClr val="C00000"/>
                </a:solidFill>
                <a:latin typeface="宋体" panose="02010600030101010101" pitchFamily="2" charset="-122"/>
                <a:cs typeface="宋体" panose="02010600030101010101" pitchFamily="2" charset="-122"/>
              </a:rPr>
              <a:t>判精神</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0240" y="1698751"/>
            <a:ext cx="5457825" cy="425513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下列属于“新写实小说”的有（</a:t>
            </a:r>
            <a:r>
              <a:rPr sz="2800" spc="-650"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spcBef>
                <a:spcPts val="25"/>
              </a:spcBef>
            </a:pPr>
            <a:endParaRPr sz="4100">
              <a:latin typeface="Times New Roman" panose="02020603050405020304"/>
              <a:cs typeface="Times New Roman" panose="02020603050405020304"/>
            </a:endParaRPr>
          </a:p>
          <a:p>
            <a:pPr marL="12700" marR="2615565">
              <a:lnSpc>
                <a:spcPct val="150000"/>
              </a:lnSpc>
            </a:pPr>
            <a:r>
              <a:rPr sz="2800" spc="-10" dirty="0">
                <a:solidFill>
                  <a:srgbClr val="1F2C3C"/>
                </a:solidFill>
                <a:latin typeface="Arial" panose="020B0604020202020204"/>
                <a:cs typeface="Arial" panose="020B0604020202020204"/>
              </a:rPr>
              <a:t>A</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《纪实与虚构》  </a:t>
            </a:r>
            <a:r>
              <a:rPr sz="2800" spc="-10" dirty="0">
                <a:solidFill>
                  <a:srgbClr val="1F2C3C"/>
                </a:solidFill>
                <a:latin typeface="Arial" panose="020B0604020202020204"/>
                <a:cs typeface="Arial" panose="020B0604020202020204"/>
              </a:rPr>
              <a:t>B:</a:t>
            </a:r>
            <a:r>
              <a:rPr sz="2800" spc="-10" dirty="0">
                <a:solidFill>
                  <a:srgbClr val="1F2C3C"/>
                </a:solidFill>
                <a:latin typeface="宋体" panose="02010600030101010101" pitchFamily="2" charset="-122"/>
                <a:cs typeface="宋体" panose="02010600030101010101" pitchFamily="2" charset="-122"/>
              </a:rPr>
              <a:t>《不谈爱情</a:t>
            </a:r>
            <a:r>
              <a:rPr sz="2800" spc="-5"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Arial" panose="020B0604020202020204"/>
                <a:cs typeface="Arial" panose="020B0604020202020204"/>
              </a:rPr>
              <a:t>C:</a:t>
            </a:r>
            <a:r>
              <a:rPr sz="2800" spc="-5" dirty="0">
                <a:solidFill>
                  <a:srgbClr val="1F2C3C"/>
                </a:solidFill>
                <a:latin typeface="宋体" panose="02010600030101010101" pitchFamily="2" charset="-122"/>
                <a:cs typeface="宋体" panose="02010600030101010101" pitchFamily="2" charset="-122"/>
              </a:rPr>
              <a:t>《烦恼人生》 </a:t>
            </a:r>
            <a:r>
              <a:rPr sz="2800" spc="-5" dirty="0">
                <a:solidFill>
                  <a:srgbClr val="1F2C3C"/>
                </a:solidFill>
                <a:latin typeface="Arial" panose="020B0604020202020204"/>
                <a:cs typeface="Arial" panose="020B0604020202020204"/>
              </a:rPr>
              <a:t>D:</a:t>
            </a:r>
            <a:r>
              <a:rPr sz="2800" spc="-5" dirty="0">
                <a:solidFill>
                  <a:srgbClr val="1F2C3C"/>
                </a:solidFill>
                <a:latin typeface="宋体" panose="02010600030101010101" pitchFamily="2" charset="-122"/>
                <a:cs typeface="宋体" panose="02010600030101010101" pitchFamily="2" charset="-122"/>
              </a:rPr>
              <a:t>《太阳出世》 </a:t>
            </a:r>
            <a:r>
              <a:rPr sz="2800" spc="-5" dirty="0">
                <a:solidFill>
                  <a:srgbClr val="1F2C3C"/>
                </a:solidFill>
                <a:latin typeface="Arial" panose="020B0604020202020204"/>
                <a:cs typeface="Arial" panose="020B0604020202020204"/>
              </a:rPr>
              <a:t>E:</a:t>
            </a:r>
            <a:r>
              <a:rPr sz="2800" spc="-5" dirty="0">
                <a:solidFill>
                  <a:srgbClr val="1F2C3C"/>
                </a:solidFill>
                <a:latin typeface="宋体" panose="02010600030101010101" pitchFamily="2" charset="-122"/>
                <a:cs typeface="宋体" panose="02010600030101010101" pitchFamily="2" charset="-122"/>
              </a:rPr>
              <a:t>《一地鸡毛》</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0240" y="1698751"/>
            <a:ext cx="5457825" cy="425513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1F2C3C"/>
                </a:solidFill>
                <a:latin typeface="宋体" panose="02010600030101010101" pitchFamily="2" charset="-122"/>
                <a:cs typeface="宋体" panose="02010600030101010101" pitchFamily="2" charset="-122"/>
              </a:rPr>
              <a:t>下列属于“新写实小说”的有（</a:t>
            </a:r>
            <a:r>
              <a:rPr sz="2800" spc="-650" dirty="0">
                <a:solidFill>
                  <a:srgbClr val="1F2C3C"/>
                </a:solidFill>
                <a:latin typeface="宋体" panose="02010600030101010101" pitchFamily="2" charset="-122"/>
                <a:cs typeface="宋体" panose="02010600030101010101" pitchFamily="2" charset="-122"/>
              </a:rPr>
              <a:t> </a:t>
            </a:r>
            <a:r>
              <a:rPr sz="2800" spc="-5" dirty="0">
                <a:solidFill>
                  <a:srgbClr val="1F2C3C"/>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a:lnSpc>
                <a:spcPct val="100000"/>
              </a:lnSpc>
              <a:spcBef>
                <a:spcPts val="25"/>
              </a:spcBef>
            </a:pPr>
            <a:endParaRPr sz="4100">
              <a:latin typeface="Times New Roman" panose="02020603050405020304"/>
              <a:cs typeface="Times New Roman" panose="02020603050405020304"/>
            </a:endParaRPr>
          </a:p>
          <a:p>
            <a:pPr marL="12700" marR="2615565">
              <a:lnSpc>
                <a:spcPct val="150000"/>
              </a:lnSpc>
            </a:pPr>
            <a:r>
              <a:rPr sz="2800" spc="-10" dirty="0">
                <a:solidFill>
                  <a:srgbClr val="1F2C3C"/>
                </a:solidFill>
                <a:latin typeface="Arial" panose="020B0604020202020204"/>
                <a:cs typeface="Arial" panose="020B0604020202020204"/>
              </a:rPr>
              <a:t>A</a:t>
            </a:r>
            <a:r>
              <a:rPr sz="2800" spc="-5" dirty="0">
                <a:solidFill>
                  <a:srgbClr val="1F2C3C"/>
                </a:solidFill>
                <a:latin typeface="Arial" panose="020B0604020202020204"/>
                <a:cs typeface="Arial" panose="020B0604020202020204"/>
              </a:rPr>
              <a:t>:</a:t>
            </a:r>
            <a:r>
              <a:rPr sz="2800" spc="-5" dirty="0">
                <a:solidFill>
                  <a:srgbClr val="1F2C3C"/>
                </a:solidFill>
                <a:latin typeface="宋体" panose="02010600030101010101" pitchFamily="2" charset="-122"/>
                <a:cs typeface="宋体" panose="02010600030101010101" pitchFamily="2" charset="-122"/>
              </a:rPr>
              <a:t>《纪实与虚构》  </a:t>
            </a:r>
            <a:r>
              <a:rPr sz="2800" b="1" spc="-5" dirty="0">
                <a:solidFill>
                  <a:srgbClr val="C00000"/>
                </a:solidFill>
                <a:latin typeface="Arial" panose="020B0604020202020204"/>
                <a:cs typeface="Arial" panose="020B0604020202020204"/>
              </a:rPr>
              <a:t>B:</a:t>
            </a:r>
            <a:r>
              <a:rPr sz="2800" b="1" spc="-5" dirty="0">
                <a:solidFill>
                  <a:srgbClr val="C00000"/>
                </a:solidFill>
                <a:latin typeface="宋体" panose="02010600030101010101" pitchFamily="2" charset="-122"/>
                <a:cs typeface="宋体" panose="02010600030101010101" pitchFamily="2" charset="-122"/>
              </a:rPr>
              <a:t>《</a:t>
            </a:r>
            <a:r>
              <a:rPr sz="2800" b="1" spc="-10" dirty="0">
                <a:solidFill>
                  <a:srgbClr val="C00000"/>
                </a:solidFill>
                <a:latin typeface="宋体" panose="02010600030101010101" pitchFamily="2" charset="-122"/>
                <a:cs typeface="宋体" panose="02010600030101010101" pitchFamily="2" charset="-122"/>
              </a:rPr>
              <a:t>不谈爱情</a:t>
            </a:r>
            <a:r>
              <a:rPr sz="2800" b="1" spc="-15" dirty="0">
                <a:solidFill>
                  <a:srgbClr val="C00000"/>
                </a:solidFill>
                <a:latin typeface="宋体" panose="02010600030101010101" pitchFamily="2" charset="-122"/>
                <a:cs typeface="宋体" panose="02010600030101010101" pitchFamily="2" charset="-122"/>
              </a:rPr>
              <a:t>》 </a:t>
            </a:r>
            <a:r>
              <a:rPr sz="2800" b="1" spc="-5" dirty="0">
                <a:solidFill>
                  <a:srgbClr val="C00000"/>
                </a:solidFill>
                <a:latin typeface="Arial" panose="020B0604020202020204"/>
                <a:cs typeface="Arial" panose="020B0604020202020204"/>
              </a:rPr>
              <a:t>C:</a:t>
            </a:r>
            <a:r>
              <a:rPr sz="2800" b="1" spc="-5" dirty="0">
                <a:solidFill>
                  <a:srgbClr val="C00000"/>
                </a:solidFill>
                <a:latin typeface="宋体" panose="02010600030101010101" pitchFamily="2" charset="-122"/>
                <a:cs typeface="宋体" panose="02010600030101010101" pitchFamily="2" charset="-122"/>
              </a:rPr>
              <a:t>《烦恼人生</a:t>
            </a:r>
            <a:r>
              <a:rPr sz="2800" b="1" spc="-15" dirty="0">
                <a:solidFill>
                  <a:srgbClr val="C00000"/>
                </a:solidFill>
                <a:latin typeface="宋体" panose="02010600030101010101" pitchFamily="2" charset="-122"/>
                <a:cs typeface="宋体" panose="02010600030101010101" pitchFamily="2" charset="-122"/>
              </a:rPr>
              <a:t>》 </a:t>
            </a:r>
            <a:r>
              <a:rPr sz="2800" b="1" spc="-5" dirty="0">
                <a:solidFill>
                  <a:srgbClr val="C00000"/>
                </a:solidFill>
                <a:latin typeface="Arial" panose="020B0604020202020204"/>
                <a:cs typeface="Arial" panose="020B0604020202020204"/>
              </a:rPr>
              <a:t>D:</a:t>
            </a:r>
            <a:r>
              <a:rPr sz="2800" b="1" spc="-5" dirty="0">
                <a:solidFill>
                  <a:srgbClr val="C00000"/>
                </a:solidFill>
                <a:latin typeface="宋体" panose="02010600030101010101" pitchFamily="2" charset="-122"/>
                <a:cs typeface="宋体" panose="02010600030101010101" pitchFamily="2" charset="-122"/>
              </a:rPr>
              <a:t>《太阳出世</a:t>
            </a:r>
            <a:r>
              <a:rPr sz="2800" b="1" spc="-15" dirty="0">
                <a:solidFill>
                  <a:srgbClr val="C00000"/>
                </a:solidFill>
                <a:latin typeface="宋体" panose="02010600030101010101" pitchFamily="2" charset="-122"/>
                <a:cs typeface="宋体" panose="02010600030101010101" pitchFamily="2" charset="-122"/>
              </a:rPr>
              <a:t>》 </a:t>
            </a:r>
            <a:r>
              <a:rPr sz="2800" b="1" spc="-5" dirty="0">
                <a:solidFill>
                  <a:srgbClr val="C00000"/>
                </a:solidFill>
                <a:latin typeface="Arial" panose="020B0604020202020204"/>
                <a:cs typeface="Arial" panose="020B0604020202020204"/>
              </a:rPr>
              <a:t>E:</a:t>
            </a:r>
            <a:r>
              <a:rPr sz="2800" b="1" spc="-5" dirty="0">
                <a:solidFill>
                  <a:srgbClr val="C00000"/>
                </a:solidFill>
                <a:latin typeface="宋体" panose="02010600030101010101" pitchFamily="2" charset="-122"/>
                <a:cs typeface="宋体" panose="02010600030101010101" pitchFamily="2" charset="-122"/>
              </a:rPr>
              <a:t>《一地鸡毛</a:t>
            </a:r>
            <a:r>
              <a:rPr sz="2800" b="1" spc="-15" dirty="0">
                <a:solidFill>
                  <a:srgbClr val="C00000"/>
                </a:solidFill>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0240" y="1526539"/>
            <a:ext cx="8289290" cy="2701925"/>
          </a:xfrm>
          <a:prstGeom prst="rect">
            <a:avLst/>
          </a:prstGeom>
        </p:spPr>
        <p:txBody>
          <a:bodyPr vert="horz" wrap="square" lIns="0" tIns="12700" rIns="0" bIns="0" rtlCol="0">
            <a:spAutoFit/>
          </a:bodyPr>
          <a:lstStyle/>
          <a:p>
            <a:pPr marL="12700" marR="5080">
              <a:lnSpc>
                <a:spcPct val="141000"/>
              </a:lnSpc>
              <a:spcBef>
                <a:spcPts val="100"/>
              </a:spcBef>
            </a:pPr>
            <a:r>
              <a:rPr sz="3600" spc="-15" baseline="-2000" dirty="0">
                <a:latin typeface="Arial" panose="020B0604020202020204"/>
                <a:cs typeface="Arial" panose="020B0604020202020204"/>
              </a:rPr>
              <a:t>80</a:t>
            </a:r>
            <a:r>
              <a:rPr sz="2400" dirty="0">
                <a:latin typeface="宋体" panose="02010600030101010101" pitchFamily="2" charset="-122"/>
                <a:cs typeface="宋体" panose="02010600030101010101" pitchFamily="2" charset="-122"/>
              </a:rPr>
              <a:t>年代以后，写出《荒人手记》的台湾新女性主义作家是（）  </a:t>
            </a:r>
            <a:r>
              <a:rPr sz="2400" spc="-5" dirty="0">
                <a:latin typeface="Arial" panose="020B0604020202020204"/>
                <a:cs typeface="Arial" panose="020B0604020202020204"/>
              </a:rPr>
              <a:t>A:</a:t>
            </a:r>
            <a:r>
              <a:rPr sz="2400" dirty="0">
                <a:latin typeface="宋体" panose="02010600030101010101" pitchFamily="2" charset="-122"/>
                <a:cs typeface="宋体" panose="02010600030101010101" pitchFamily="2" charset="-122"/>
              </a:rPr>
              <a:t>三毛</a:t>
            </a:r>
            <a:endParaRPr sz="2400">
              <a:latin typeface="宋体" panose="02010600030101010101" pitchFamily="2" charset="-122"/>
              <a:cs typeface="宋体" panose="02010600030101010101" pitchFamily="2" charset="-122"/>
            </a:endParaRPr>
          </a:p>
          <a:p>
            <a:pPr marL="12700" marR="7049135">
              <a:lnSpc>
                <a:spcPct val="150000"/>
              </a:lnSpc>
            </a:pPr>
            <a:r>
              <a:rPr sz="2400" spc="-5" dirty="0">
                <a:latin typeface="Arial" panose="020B0604020202020204"/>
                <a:cs typeface="Arial" panose="020B0604020202020204"/>
              </a:rPr>
              <a:t>B:</a:t>
            </a:r>
            <a:r>
              <a:rPr sz="2400" dirty="0">
                <a:latin typeface="宋体" panose="02010600030101010101" pitchFamily="2" charset="-122"/>
                <a:cs typeface="宋体" panose="02010600030101010101" pitchFamily="2" charset="-122"/>
              </a:rPr>
              <a:t>西西 </a:t>
            </a:r>
            <a:r>
              <a:rPr sz="2400" spc="-5" dirty="0">
                <a:latin typeface="Arial" panose="020B0604020202020204"/>
                <a:cs typeface="Arial" panose="020B0604020202020204"/>
              </a:rPr>
              <a:t>C</a:t>
            </a:r>
            <a:r>
              <a:rPr sz="2400" dirty="0">
                <a:latin typeface="Arial" panose="020B0604020202020204"/>
                <a:cs typeface="Arial" panose="020B0604020202020204"/>
              </a:rPr>
              <a:t>:</a:t>
            </a:r>
            <a:r>
              <a:rPr sz="2400" dirty="0">
                <a:latin typeface="宋体" panose="02010600030101010101" pitchFamily="2" charset="-122"/>
                <a:cs typeface="宋体" panose="02010600030101010101" pitchFamily="2" charset="-122"/>
              </a:rPr>
              <a:t>施叔青  </a:t>
            </a:r>
            <a:r>
              <a:rPr sz="2400" spc="-10" dirty="0">
                <a:latin typeface="Arial" panose="020B0604020202020204"/>
                <a:cs typeface="Arial" panose="020B0604020202020204"/>
              </a:rPr>
              <a:t>D</a:t>
            </a:r>
            <a:r>
              <a:rPr sz="2400" dirty="0">
                <a:latin typeface="Arial" panose="020B0604020202020204"/>
                <a:cs typeface="Arial" panose="020B0604020202020204"/>
              </a:rPr>
              <a:t>:</a:t>
            </a:r>
            <a:r>
              <a:rPr sz="2400" spc="-5" dirty="0">
                <a:latin typeface="宋体" panose="02010600030101010101" pitchFamily="2" charset="-122"/>
                <a:cs typeface="宋体" panose="02010600030101010101" pitchFamily="2" charset="-122"/>
              </a:rPr>
              <a:t>朱天文</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63</a:t>
            </a:r>
            <a:endParaRPr sz="18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650240" y="1526539"/>
            <a:ext cx="8289290" cy="2701925"/>
          </a:xfrm>
          <a:prstGeom prst="rect">
            <a:avLst/>
          </a:prstGeom>
        </p:spPr>
        <p:txBody>
          <a:bodyPr vert="horz" wrap="square" lIns="0" tIns="12700" rIns="0" bIns="0" rtlCol="0">
            <a:spAutoFit/>
          </a:bodyPr>
          <a:lstStyle/>
          <a:p>
            <a:pPr marL="12700" marR="5080">
              <a:lnSpc>
                <a:spcPct val="141000"/>
              </a:lnSpc>
              <a:spcBef>
                <a:spcPts val="100"/>
              </a:spcBef>
            </a:pPr>
            <a:r>
              <a:rPr sz="3600" spc="-15" baseline="-2000" dirty="0">
                <a:latin typeface="Arial" panose="020B0604020202020204"/>
                <a:cs typeface="Arial" panose="020B0604020202020204"/>
              </a:rPr>
              <a:t>80</a:t>
            </a:r>
            <a:r>
              <a:rPr sz="2400" dirty="0">
                <a:latin typeface="宋体" panose="02010600030101010101" pitchFamily="2" charset="-122"/>
                <a:cs typeface="宋体" panose="02010600030101010101" pitchFamily="2" charset="-122"/>
              </a:rPr>
              <a:t>年代以后，写出《荒人手记》的台湾新女性主义作家是（）  </a:t>
            </a:r>
            <a:r>
              <a:rPr sz="2400" spc="-5" dirty="0">
                <a:latin typeface="Arial" panose="020B0604020202020204"/>
                <a:cs typeface="Arial" panose="020B0604020202020204"/>
              </a:rPr>
              <a:t>A:</a:t>
            </a:r>
            <a:r>
              <a:rPr sz="2400" dirty="0">
                <a:latin typeface="宋体" panose="02010600030101010101" pitchFamily="2" charset="-122"/>
                <a:cs typeface="宋体" panose="02010600030101010101" pitchFamily="2" charset="-122"/>
              </a:rPr>
              <a:t>三毛</a:t>
            </a:r>
            <a:endParaRPr sz="2400">
              <a:latin typeface="宋体" panose="02010600030101010101" pitchFamily="2" charset="-122"/>
              <a:cs typeface="宋体" panose="02010600030101010101" pitchFamily="2" charset="-122"/>
            </a:endParaRPr>
          </a:p>
          <a:p>
            <a:pPr marL="12700" marR="7028180">
              <a:lnSpc>
                <a:spcPct val="150000"/>
              </a:lnSpc>
            </a:pPr>
            <a:r>
              <a:rPr sz="2400" spc="-5" dirty="0">
                <a:latin typeface="Arial" panose="020B0604020202020204"/>
                <a:cs typeface="Arial" panose="020B0604020202020204"/>
              </a:rPr>
              <a:t>B:</a:t>
            </a:r>
            <a:r>
              <a:rPr sz="2400" dirty="0">
                <a:latin typeface="宋体" panose="02010600030101010101" pitchFamily="2" charset="-122"/>
                <a:cs typeface="宋体" panose="02010600030101010101" pitchFamily="2" charset="-122"/>
              </a:rPr>
              <a:t>西西 </a:t>
            </a:r>
            <a:r>
              <a:rPr sz="2400" spc="-5" dirty="0">
                <a:latin typeface="Arial" panose="020B0604020202020204"/>
                <a:cs typeface="Arial" panose="020B0604020202020204"/>
              </a:rPr>
              <a:t>C:</a:t>
            </a:r>
            <a:r>
              <a:rPr sz="2400" dirty="0">
                <a:latin typeface="宋体" panose="02010600030101010101" pitchFamily="2" charset="-122"/>
                <a:cs typeface="宋体" panose="02010600030101010101" pitchFamily="2" charset="-122"/>
              </a:rPr>
              <a:t>施叔青 </a:t>
            </a:r>
            <a:r>
              <a:rPr sz="2400" b="1" spc="-10" dirty="0">
                <a:solidFill>
                  <a:srgbClr val="C00000"/>
                </a:solidFill>
                <a:latin typeface="Arial" panose="020B0604020202020204"/>
                <a:cs typeface="Arial" panose="020B0604020202020204"/>
              </a:rPr>
              <a:t>D</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朱天文</a:t>
            </a:r>
            <a:endParaRPr sz="2400">
              <a:latin typeface="宋体" panose="02010600030101010101" pitchFamily="2" charset="-122"/>
              <a:cs typeface="宋体" panose="02010600030101010101" pitchFamily="2" charset="-122"/>
            </a:endParaRPr>
          </a:p>
        </p:txBody>
      </p:sp>
      <p:sp>
        <p:nvSpPr>
          <p:cNvPr id="8" name="object 8"/>
          <p:cNvSpPr/>
          <p:nvPr/>
        </p:nvSpPr>
        <p:spPr>
          <a:xfrm>
            <a:off x="3942064" y="3253194"/>
            <a:ext cx="8013728" cy="2043749"/>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521440" y="359663"/>
            <a:ext cx="619125" cy="177165"/>
          </a:xfrm>
          <a:custGeom>
            <a:avLst/>
            <a:gdLst/>
            <a:ahLst/>
            <a:cxnLst/>
            <a:rect l="l" t="t" r="r" b="b"/>
            <a:pathLst>
              <a:path w="619125" h="177165">
                <a:moveTo>
                  <a:pt x="0" y="176784"/>
                </a:moveTo>
                <a:lnTo>
                  <a:pt x="618744" y="176784"/>
                </a:lnTo>
                <a:lnTo>
                  <a:pt x="618744" y="0"/>
                </a:lnTo>
                <a:lnTo>
                  <a:pt x="0" y="0"/>
                </a:lnTo>
                <a:lnTo>
                  <a:pt x="0" y="176784"/>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899261" y="293573"/>
            <a:ext cx="3329940" cy="406400"/>
          </a:xfrm>
          <a:prstGeom prst="rect">
            <a:avLst/>
          </a:prstGeom>
        </p:spPr>
        <p:txBody>
          <a:bodyPr vert="horz" wrap="square" lIns="0" tIns="12065" rIns="0" bIns="0" rtlCol="0">
            <a:spAutoFit/>
          </a:bodyPr>
          <a:lstStyle/>
          <a:p>
            <a:pPr marL="12700">
              <a:lnSpc>
                <a:spcPct val="100000"/>
              </a:lnSpc>
              <a:spcBef>
                <a:spcPts val="95"/>
              </a:spcBef>
              <a:tabLst>
                <a:tab pos="1731645" algn="l"/>
              </a:tabLst>
            </a:pPr>
            <a:r>
              <a:rPr sz="2500" b="1" spc="-5" dirty="0">
                <a:latin typeface="微软雅黑" panose="020B0503020204020204" charset="-122"/>
                <a:cs typeface="微软雅黑" panose="020B0503020204020204" charset="-122"/>
              </a:rPr>
              <a:t>5</a:t>
            </a:r>
            <a:r>
              <a:rPr sz="2500" b="1" spc="-20" dirty="0">
                <a:latin typeface="微软雅黑" panose="020B0503020204020204" charset="-122"/>
                <a:cs typeface="微软雅黑" panose="020B0503020204020204" charset="-122"/>
              </a:rPr>
              <a:t>.</a:t>
            </a:r>
            <a:r>
              <a:rPr sz="2500" b="1" spc="-5" dirty="0">
                <a:latin typeface="微软雅黑" panose="020B0503020204020204" charset="-122"/>
                <a:cs typeface="微软雅黑" panose="020B0503020204020204" charset="-122"/>
              </a:rPr>
              <a:t>2</a:t>
            </a:r>
            <a:r>
              <a:rPr sz="2500" b="1" spc="5" dirty="0">
                <a:latin typeface="微软雅黑" panose="020B0503020204020204" charset="-122"/>
                <a:cs typeface="微软雅黑" panose="020B0503020204020204" charset="-122"/>
              </a:rPr>
              <a:t> </a:t>
            </a:r>
            <a:r>
              <a:rPr sz="2500" b="1" spc="-10" dirty="0">
                <a:latin typeface="微软雅黑" panose="020B0503020204020204" charset="-122"/>
                <a:cs typeface="微软雅黑" panose="020B0503020204020204" charset="-122"/>
              </a:rPr>
              <a:t>第二</a:t>
            </a:r>
            <a:r>
              <a:rPr sz="2500" b="1" spc="-5" dirty="0">
                <a:latin typeface="微软雅黑" panose="020B0503020204020204" charset="-122"/>
                <a:cs typeface="微软雅黑" panose="020B0503020204020204" charset="-122"/>
              </a:rPr>
              <a:t>节</a:t>
            </a:r>
            <a:r>
              <a:rPr sz="2500" b="1" dirty="0">
                <a:latin typeface="微软雅黑" panose="020B0503020204020204" charset="-122"/>
                <a:cs typeface="微软雅黑" panose="020B0503020204020204" charset="-122"/>
              </a:rPr>
              <a:t>	</a:t>
            </a:r>
            <a:r>
              <a:rPr sz="2500" b="1" spc="-10" dirty="0">
                <a:latin typeface="微软雅黑" panose="020B0503020204020204" charset="-122"/>
                <a:cs typeface="微软雅黑" panose="020B0503020204020204" charset="-122"/>
              </a:rPr>
              <a:t>新时期小说</a:t>
            </a:r>
            <a:endParaRPr sz="2500">
              <a:latin typeface="微软雅黑" panose="020B0503020204020204" charset="-122"/>
              <a:cs typeface="微软雅黑" panose="020B0503020204020204" charset="-122"/>
            </a:endParaRPr>
          </a:p>
        </p:txBody>
      </p:sp>
      <p:sp>
        <p:nvSpPr>
          <p:cNvPr id="7" name="object 7"/>
          <p:cNvSpPr txBox="1"/>
          <p:nvPr/>
        </p:nvSpPr>
        <p:spPr>
          <a:xfrm>
            <a:off x="104343" y="993140"/>
            <a:ext cx="8738870" cy="544766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ea typeface="微软雅黑" panose="020B0503020204020204" charset="-122"/>
                <a:cs typeface="微软雅黑" panose="020B0503020204020204" charset="-122"/>
              </a:rPr>
              <a:t>5.2.1</a:t>
            </a:r>
            <a:r>
              <a:rPr sz="2800" b="1" spc="-15" dirty="0">
                <a:latin typeface="微软雅黑" panose="020B0503020204020204" charset="-122"/>
                <a:ea typeface="微软雅黑" panose="020B0503020204020204" charset="-122"/>
                <a:cs typeface="微软雅黑" panose="020B0503020204020204" charset="-122"/>
              </a:rPr>
              <a:t> </a:t>
            </a:r>
            <a:r>
              <a:rPr sz="2800" b="1" spc="-5" dirty="0">
                <a:latin typeface="微软雅黑" panose="020B0503020204020204" charset="-122"/>
                <a:ea typeface="微软雅黑" panose="020B0503020204020204" charset="-122"/>
                <a:cs typeface="微软雅黑" panose="020B0503020204020204" charset="-122"/>
              </a:rPr>
              <a:t>概述</a:t>
            </a:r>
            <a:endParaRPr sz="28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865"/>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、新时期的小说创作是新时期文学最有成就的一个领域。</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、新时期小说的总特点：</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拥有一支强大切不断补充新鲜血液</a:t>
            </a:r>
            <a:r>
              <a:rPr sz="2400" b="1" spc="5" dirty="0">
                <a:latin typeface="微软雅黑" panose="020B0503020204020204" charset="-122"/>
                <a:ea typeface="微软雅黑" panose="020B0503020204020204" charset="-122"/>
                <a:cs typeface="微软雅黑" panose="020B0503020204020204" charset="-122"/>
              </a:rPr>
              <a:t>的</a:t>
            </a:r>
            <a:r>
              <a:rPr sz="2400" b="1" dirty="0">
                <a:latin typeface="微软雅黑" panose="020B0503020204020204" charset="-122"/>
                <a:ea typeface="微软雅黑" panose="020B0503020204020204" charset="-122"/>
                <a:cs typeface="微软雅黑" panose="020B0503020204020204" charset="-122"/>
              </a:rPr>
              <a:t>队伍</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20"/>
              </a:spcBef>
              <a:buSzPct val="96000"/>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题材领域不断开拓和突破，反映了广阔的生活领域</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Font typeface="΢"/>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流派纷呈，气象万千</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2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艺术表现方式丰富多样</a:t>
            </a:r>
            <a:endParaRPr sz="2400" b="1">
              <a:latin typeface="微软雅黑" panose="020B0503020204020204" charset="-122"/>
              <a:ea typeface="微软雅黑" panose="020B0503020204020204" charset="-122"/>
              <a:cs typeface="微软雅黑" panose="020B0503020204020204" charset="-122"/>
            </a:endParaRPr>
          </a:p>
          <a:p>
            <a:pPr marL="55499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纵向继承我国古代文学、横向学习西方现代主义表达技巧。</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20"/>
              </a:spcBef>
              <a:buSzPct val="96000"/>
              <a:buAutoNum type="arabicPlain" startAt="5"/>
              <a:tabLst>
                <a:tab pos="802005" algn="l"/>
              </a:tabLst>
            </a:pPr>
            <a:r>
              <a:rPr sz="2400" b="1" spc="-5" dirty="0">
                <a:latin typeface="微软雅黑" panose="020B0503020204020204" charset="-122"/>
                <a:ea typeface="微软雅黑" panose="020B0503020204020204" charset="-122"/>
                <a:cs typeface="微软雅黑" panose="020B0503020204020204" charset="-122"/>
              </a:rPr>
              <a:t>振奋民族精神、批判民族“痼疾”，起到思想启蒙的作用。</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570719" y="21335"/>
            <a:ext cx="2621279" cy="1556004"/>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327456" y="120522"/>
            <a:ext cx="97853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7E7E7E"/>
                </a:solidFill>
                <a:latin typeface="微软雅黑" panose="020B0503020204020204" charset="-122"/>
                <a:cs typeface="微软雅黑" panose="020B0503020204020204" charset="-122"/>
              </a:rPr>
              <a:t>5.2.1</a:t>
            </a:r>
            <a:r>
              <a:rPr sz="1200" dirty="0">
                <a:solidFill>
                  <a:srgbClr val="7E7E7E"/>
                </a:solidFill>
                <a:latin typeface="微软雅黑" panose="020B0503020204020204" charset="-122"/>
                <a:cs typeface="微软雅黑" panose="020B0503020204020204" charset="-122"/>
              </a:rPr>
              <a:t>一、概述</a:t>
            </a:r>
            <a:endParaRPr sz="1200">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52322" y="15366"/>
            <a:ext cx="2753360" cy="406400"/>
          </a:xfrm>
          <a:prstGeom prst="rect">
            <a:avLst/>
          </a:prstGeom>
        </p:spPr>
        <p:txBody>
          <a:bodyPr vert="horz" wrap="square" lIns="0" tIns="12065" rIns="0" bIns="0" rtlCol="0">
            <a:spAutoFit/>
          </a:bodyPr>
          <a:lstStyle/>
          <a:p>
            <a:pPr marL="12700">
              <a:lnSpc>
                <a:spcPct val="100000"/>
              </a:lnSpc>
              <a:spcBef>
                <a:spcPts val="95"/>
              </a:spcBef>
              <a:tabLst>
                <a:tab pos="1155065" algn="l"/>
              </a:tabLst>
            </a:pPr>
            <a:r>
              <a:rPr sz="2500" b="1" spc="-5" dirty="0">
                <a:latin typeface="微软雅黑" panose="020B0503020204020204" charset="-122"/>
                <a:cs typeface="微软雅黑" panose="020B0503020204020204" charset="-122"/>
              </a:rPr>
              <a:t>第二节</a:t>
            </a:r>
            <a:r>
              <a:rPr sz="2500" b="1" spc="-5" dirty="0">
                <a:latin typeface="微软雅黑" panose="020B0503020204020204" charset="-122"/>
                <a:cs typeface="微软雅黑" panose="020B0503020204020204" charset="-122"/>
              </a:rPr>
              <a:t>	</a:t>
            </a:r>
            <a:r>
              <a:rPr sz="2500" b="1" spc="-5" dirty="0">
                <a:latin typeface="微软雅黑" panose="020B0503020204020204" charset="-122"/>
                <a:cs typeface="微软雅黑" panose="020B0503020204020204" charset="-122"/>
              </a:rPr>
              <a:t>新时期小说</a:t>
            </a:r>
            <a:endParaRPr sz="2500">
              <a:latin typeface="微软雅黑" panose="020B0503020204020204" charset="-122"/>
              <a:cs typeface="微软雅黑" panose="020B0503020204020204" charset="-122"/>
            </a:endParaRPr>
          </a:p>
        </p:txBody>
      </p:sp>
      <p:sp>
        <p:nvSpPr>
          <p:cNvPr id="6" name="object 6"/>
          <p:cNvSpPr/>
          <p:nvPr/>
        </p:nvSpPr>
        <p:spPr>
          <a:xfrm>
            <a:off x="1722120" y="603504"/>
            <a:ext cx="9697212" cy="5826252"/>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934211" y="1266444"/>
            <a:ext cx="788035" cy="4876800"/>
          </a:xfrm>
          <a:custGeom>
            <a:avLst/>
            <a:gdLst/>
            <a:ahLst/>
            <a:cxnLst/>
            <a:rect l="l" t="t" r="r" b="b"/>
            <a:pathLst>
              <a:path w="788035" h="4876800">
                <a:moveTo>
                  <a:pt x="787907" y="4876800"/>
                </a:moveTo>
                <a:lnTo>
                  <a:pt x="717100" y="4875742"/>
                </a:lnTo>
                <a:lnTo>
                  <a:pt x="650454" y="4872691"/>
                </a:lnTo>
                <a:lnTo>
                  <a:pt x="589082" y="4867834"/>
                </a:lnTo>
                <a:lnTo>
                  <a:pt x="534098" y="4861356"/>
                </a:lnTo>
                <a:lnTo>
                  <a:pt x="486614" y="4853442"/>
                </a:lnTo>
                <a:lnTo>
                  <a:pt x="447745" y="4844278"/>
                </a:lnTo>
                <a:lnTo>
                  <a:pt x="400301" y="4822942"/>
                </a:lnTo>
                <a:lnTo>
                  <a:pt x="393953" y="4811141"/>
                </a:lnTo>
                <a:lnTo>
                  <a:pt x="393953" y="2457830"/>
                </a:lnTo>
                <a:lnTo>
                  <a:pt x="387606" y="2446046"/>
                </a:lnTo>
                <a:lnTo>
                  <a:pt x="340168" y="2424721"/>
                </a:lnTo>
                <a:lnTo>
                  <a:pt x="301301" y="2415555"/>
                </a:lnTo>
                <a:lnTo>
                  <a:pt x="253820" y="2407636"/>
                </a:lnTo>
                <a:lnTo>
                  <a:pt x="198836" y="2401151"/>
                </a:lnTo>
                <a:lnTo>
                  <a:pt x="137463" y="2396287"/>
                </a:lnTo>
                <a:lnTo>
                  <a:pt x="70814" y="2393232"/>
                </a:lnTo>
                <a:lnTo>
                  <a:pt x="0" y="2392172"/>
                </a:lnTo>
                <a:lnTo>
                  <a:pt x="70814" y="2391116"/>
                </a:lnTo>
                <a:lnTo>
                  <a:pt x="137463" y="2388071"/>
                </a:lnTo>
                <a:lnTo>
                  <a:pt x="198836" y="2383220"/>
                </a:lnTo>
                <a:lnTo>
                  <a:pt x="253820" y="2376749"/>
                </a:lnTo>
                <a:lnTo>
                  <a:pt x="301301" y="2368840"/>
                </a:lnTo>
                <a:lnTo>
                  <a:pt x="340168" y="2359678"/>
                </a:lnTo>
                <a:lnTo>
                  <a:pt x="387606" y="2338330"/>
                </a:lnTo>
                <a:lnTo>
                  <a:pt x="393953" y="2326513"/>
                </a:lnTo>
                <a:lnTo>
                  <a:pt x="393953" y="65658"/>
                </a:lnTo>
                <a:lnTo>
                  <a:pt x="400301" y="53841"/>
                </a:lnTo>
                <a:lnTo>
                  <a:pt x="447745" y="32493"/>
                </a:lnTo>
                <a:lnTo>
                  <a:pt x="486614" y="23331"/>
                </a:lnTo>
                <a:lnTo>
                  <a:pt x="534098" y="15422"/>
                </a:lnTo>
                <a:lnTo>
                  <a:pt x="589082" y="8951"/>
                </a:lnTo>
                <a:lnTo>
                  <a:pt x="650454" y="4100"/>
                </a:lnTo>
                <a:lnTo>
                  <a:pt x="717100" y="1055"/>
                </a:lnTo>
                <a:lnTo>
                  <a:pt x="787907" y="0"/>
                </a:lnTo>
              </a:path>
            </a:pathLst>
          </a:custGeom>
          <a:ln w="6095">
            <a:solidFill>
              <a:srgbClr val="000000"/>
            </a:solidFill>
          </a:ln>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485900" y="228600"/>
            <a:ext cx="10194036" cy="6371844"/>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826008" y="1028700"/>
            <a:ext cx="516890" cy="5343525"/>
          </a:xfrm>
          <a:custGeom>
            <a:avLst/>
            <a:gdLst/>
            <a:ahLst/>
            <a:cxnLst/>
            <a:rect l="l" t="t" r="r" b="b"/>
            <a:pathLst>
              <a:path w="516890" h="5343525">
                <a:moveTo>
                  <a:pt x="516381" y="5343144"/>
                </a:moveTo>
                <a:lnTo>
                  <a:pt x="447759" y="5341606"/>
                </a:lnTo>
                <a:lnTo>
                  <a:pt x="386091" y="5337268"/>
                </a:lnTo>
                <a:lnTo>
                  <a:pt x="333840" y="5330539"/>
                </a:lnTo>
                <a:lnTo>
                  <a:pt x="293468" y="5321828"/>
                </a:lnTo>
                <a:lnTo>
                  <a:pt x="258216" y="5300103"/>
                </a:lnTo>
                <a:lnTo>
                  <a:pt x="258216" y="2663952"/>
                </a:lnTo>
                <a:lnTo>
                  <a:pt x="248992" y="2652526"/>
                </a:lnTo>
                <a:lnTo>
                  <a:pt x="182586" y="2633583"/>
                </a:lnTo>
                <a:lnTo>
                  <a:pt x="130326" y="2626877"/>
                </a:lnTo>
                <a:lnTo>
                  <a:pt x="68643" y="2622556"/>
                </a:lnTo>
                <a:lnTo>
                  <a:pt x="0" y="2621026"/>
                </a:lnTo>
                <a:lnTo>
                  <a:pt x="68643" y="2619486"/>
                </a:lnTo>
                <a:lnTo>
                  <a:pt x="130326" y="2615141"/>
                </a:lnTo>
                <a:lnTo>
                  <a:pt x="182586" y="2608405"/>
                </a:lnTo>
                <a:lnTo>
                  <a:pt x="222962" y="2599690"/>
                </a:lnTo>
                <a:lnTo>
                  <a:pt x="258216" y="2577973"/>
                </a:lnTo>
                <a:lnTo>
                  <a:pt x="258216" y="43052"/>
                </a:lnTo>
                <a:lnTo>
                  <a:pt x="267439" y="31617"/>
                </a:lnTo>
                <a:lnTo>
                  <a:pt x="293468" y="21336"/>
                </a:lnTo>
                <a:lnTo>
                  <a:pt x="333840" y="12620"/>
                </a:lnTo>
                <a:lnTo>
                  <a:pt x="386091" y="5884"/>
                </a:lnTo>
                <a:lnTo>
                  <a:pt x="447759" y="1539"/>
                </a:lnTo>
                <a:lnTo>
                  <a:pt x="516381" y="0"/>
                </a:lnTo>
              </a:path>
            </a:pathLst>
          </a:custGeom>
          <a:ln w="6096">
            <a:solidFill>
              <a:srgbClr val="000000"/>
            </a:solidFill>
          </a:ln>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748283" y="235838"/>
            <a:ext cx="9458466" cy="6326505"/>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259079" y="80772"/>
            <a:ext cx="11673840" cy="63002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34112" y="772668"/>
            <a:ext cx="11907012" cy="5535168"/>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308728" y="561594"/>
            <a:ext cx="3239135"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黑体" panose="02010609060101010101" charset="-122"/>
                <a:cs typeface="黑体" panose="02010609060101010101" charset="-122"/>
              </a:rPr>
              <a:t>十</a:t>
            </a:r>
            <a:r>
              <a:rPr sz="3600" b="1" u="sng" spc="-5" dirty="0">
                <a:uFill>
                  <a:solidFill>
                    <a:srgbClr val="A6A6A6"/>
                  </a:solidFill>
                </a:uFill>
                <a:latin typeface="黑体" panose="02010609060101010101" charset="-122"/>
                <a:cs typeface="黑体" panose="02010609060101010101" charset="-122"/>
              </a:rPr>
              <a:t>七个小说作家</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294635" y="1517141"/>
            <a:ext cx="7264400" cy="4661535"/>
          </a:xfrm>
          <a:prstGeom prst="rect">
            <a:avLst/>
          </a:prstGeom>
        </p:spPr>
        <p:txBody>
          <a:bodyPr vert="horz" wrap="square" lIns="0" tIns="12700" rIns="0" bIns="0" rtlCol="0">
            <a:spAutoFit/>
          </a:bodyPr>
          <a:lstStyle/>
          <a:p>
            <a:pPr algn="ctr">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王蒙、张贤亮、刘心武、高晓声、陆文夫</a:t>
            </a:r>
            <a:endParaRPr sz="3000" b="1">
              <a:latin typeface="微软雅黑" panose="020B0503020204020204" charset="-122"/>
              <a:ea typeface="微软雅黑" panose="020B0503020204020204" charset="-122"/>
              <a:cs typeface="微软雅黑" panose="020B0503020204020204" charset="-122"/>
            </a:endParaRPr>
          </a:p>
          <a:p>
            <a:pPr marL="12700" marR="5080" algn="ctr">
              <a:lnSpc>
                <a:spcPts val="10800"/>
              </a:lnSpc>
              <a:spcBef>
                <a:spcPts val="1560"/>
              </a:spcBef>
            </a:pPr>
            <a:r>
              <a:rPr sz="3000" b="1" dirty="0">
                <a:latin typeface="微软雅黑" panose="020B0503020204020204" charset="-122"/>
                <a:ea typeface="微软雅黑" panose="020B0503020204020204" charset="-122"/>
                <a:cs typeface="微软雅黑" panose="020B0503020204020204" charset="-122"/>
              </a:rPr>
              <a:t>汪曾祺、林斤澜、韩少功、张承志、贾平凹 莫言、张炜、马原、苏童、余华</a:t>
            </a:r>
            <a:endParaRPr sz="30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4900" b="1">
              <a:latin typeface="微软雅黑" panose="020B0503020204020204" charset="-122"/>
              <a:ea typeface="微软雅黑" panose="020B0503020204020204" charset="-122"/>
              <a:cs typeface="微软雅黑" panose="020B0503020204020204" charset="-122"/>
            </a:endParaRPr>
          </a:p>
          <a:p>
            <a:pPr algn="ctr">
              <a:lnSpc>
                <a:spcPct val="100000"/>
              </a:lnSpc>
            </a:pPr>
            <a:r>
              <a:rPr sz="3000" b="1" dirty="0">
                <a:latin typeface="微软雅黑" panose="020B0503020204020204" charset="-122"/>
                <a:ea typeface="微软雅黑" panose="020B0503020204020204" charset="-122"/>
                <a:cs typeface="微软雅黑" panose="020B0503020204020204" charset="-122"/>
              </a:rPr>
              <a:t>王安忆、陈染</a:t>
            </a:r>
            <a:endParaRPr sz="3000" b="1">
              <a:latin typeface="微软雅黑" panose="020B0503020204020204" charset="-122"/>
              <a:ea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507288" y="434721"/>
            <a:ext cx="154940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cs typeface="微软雅黑" panose="020B0503020204020204" charset="-122"/>
              </a:rPr>
              <a:t>（一）王蒙</a:t>
            </a:r>
            <a:endParaRPr sz="2400">
              <a:latin typeface="微软雅黑" panose="020B0503020204020204" charset="-122"/>
              <a:cs typeface="微软雅黑" panose="020B0503020204020204" charset="-122"/>
            </a:endParaRPr>
          </a:p>
        </p:txBody>
      </p:sp>
      <p:sp>
        <p:nvSpPr>
          <p:cNvPr id="6" name="object 6"/>
          <p:cNvSpPr txBox="1"/>
          <p:nvPr/>
        </p:nvSpPr>
        <p:spPr>
          <a:xfrm>
            <a:off x="8398002" y="1029461"/>
            <a:ext cx="15494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panose="020B0503020204020204" charset="-122"/>
                <a:cs typeface="微软雅黑" panose="020B0503020204020204" charset="-122"/>
              </a:rPr>
              <a:t>《夜的眼》</a:t>
            </a:r>
            <a:endParaRPr sz="2400">
              <a:latin typeface="微软雅黑" panose="020B0503020204020204" charset="-122"/>
              <a:cs typeface="微软雅黑" panose="020B0503020204020204" charset="-122"/>
            </a:endParaRPr>
          </a:p>
        </p:txBody>
      </p:sp>
      <p:sp>
        <p:nvSpPr>
          <p:cNvPr id="7" name="object 7"/>
          <p:cNvSpPr txBox="1"/>
          <p:nvPr/>
        </p:nvSpPr>
        <p:spPr>
          <a:xfrm>
            <a:off x="236016" y="1029461"/>
            <a:ext cx="7824470" cy="100965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、主要贡</a:t>
            </a:r>
            <a:r>
              <a:rPr sz="2400" b="1" spc="-5" dirty="0">
                <a:latin typeface="微软雅黑" panose="020B0503020204020204" charset="-122"/>
                <a:ea typeface="微软雅黑" panose="020B0503020204020204" charset="-122"/>
                <a:cs typeface="微软雅黑" panose="020B0503020204020204" charset="-122"/>
              </a:rPr>
              <a:t>献</a:t>
            </a:r>
            <a:r>
              <a:rPr sz="2400" b="1"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“意识流”</a:t>
            </a:r>
            <a:r>
              <a:rPr sz="2400" b="1" dirty="0">
                <a:latin typeface="微软雅黑" panose="020B0503020204020204" charset="-122"/>
                <a:ea typeface="微软雅黑" panose="020B0503020204020204" charset="-122"/>
                <a:cs typeface="微软雅黑" panose="020B0503020204020204" charset="-122"/>
              </a:rPr>
              <a:t>手法在小说创作中的借鉴和运用</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、重要作</a:t>
            </a:r>
            <a:r>
              <a:rPr sz="2400" b="1" spc="-5" dirty="0">
                <a:latin typeface="微软雅黑" panose="020B0503020204020204" charset="-122"/>
                <a:ea typeface="微软雅黑" panose="020B0503020204020204" charset="-122"/>
                <a:cs typeface="微软雅黑" panose="020B0503020204020204" charset="-122"/>
              </a:rPr>
              <a:t>品</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236016" y="2272741"/>
            <a:ext cx="11666220" cy="1010285"/>
          </a:xfrm>
          <a:prstGeom prst="rect">
            <a:avLst/>
          </a:prstGeom>
        </p:spPr>
        <p:txBody>
          <a:bodyPr vert="horz" wrap="square" lIns="0" tIns="12700" rIns="0" bIns="0" rtlCol="0">
            <a:spAutoFit/>
          </a:bodyPr>
          <a:lstStyle/>
          <a:p>
            <a:pPr marL="373380">
              <a:lnSpc>
                <a:spcPct val="100000"/>
              </a:lnSpc>
              <a:spcBef>
                <a:spcPts val="100"/>
              </a:spcBef>
            </a:pPr>
            <a:r>
              <a:rPr sz="2400" b="1" spc="-5" dirty="0">
                <a:solidFill>
                  <a:srgbClr val="C00000"/>
                </a:solidFill>
                <a:latin typeface="微软雅黑" panose="020B0503020204020204" charset="-122"/>
                <a:ea typeface="微软雅黑" panose="020B0503020204020204" charset="-122"/>
                <a:cs typeface="微软雅黑" panose="020B0503020204020204" charset="-122"/>
              </a:rPr>
              <a:t>《活动变人形》（倪吾</a:t>
            </a:r>
            <a:r>
              <a:rPr sz="2400" b="1" dirty="0">
                <a:solidFill>
                  <a:srgbClr val="C00000"/>
                </a:solidFill>
                <a:latin typeface="微软雅黑" panose="020B0503020204020204" charset="-122"/>
                <a:ea typeface="微软雅黑" panose="020B0503020204020204" charset="-122"/>
                <a:cs typeface="微软雅黑" panose="020B0503020204020204" charset="-122"/>
              </a:rPr>
              <a:t>诚</a:t>
            </a:r>
            <a:r>
              <a:rPr sz="2400" b="1" spc="-5" dirty="0">
                <a:latin typeface="微软雅黑" panose="020B0503020204020204" charset="-122"/>
                <a:ea typeface="微软雅黑" panose="020B0503020204020204" charset="-122"/>
                <a:cs typeface="微软雅黑" panose="020B0503020204020204" charset="-122"/>
              </a:rPr>
              <a:t>，姜静珍）《恋爱的季节》、《失态的季节》</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《春之声</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dirty="0">
                <a:latin typeface="微软雅黑" panose="020B0503020204020204" charset="-122"/>
                <a:ea typeface="微软雅黑" panose="020B0503020204020204" charset="-122"/>
                <a:cs typeface="微软雅黑" panose="020B0503020204020204" charset="-122"/>
              </a:rPr>
              <a:t>《风筝飘</a:t>
            </a:r>
            <a:r>
              <a:rPr sz="2400" b="1" spc="-5" dirty="0">
                <a:latin typeface="微软雅黑" panose="020B0503020204020204" charset="-122"/>
                <a:ea typeface="微软雅黑" panose="020B0503020204020204" charset="-122"/>
                <a:cs typeface="微软雅黑" panose="020B0503020204020204" charset="-122"/>
              </a:rPr>
              <a:t>带</a:t>
            </a:r>
            <a:r>
              <a:rPr sz="2400" b="1" dirty="0">
                <a:latin typeface="微软雅黑" panose="020B0503020204020204" charset="-122"/>
                <a:ea typeface="微软雅黑" panose="020B0503020204020204" charset="-122"/>
                <a:cs typeface="微软雅黑" panose="020B0503020204020204" charset="-122"/>
              </a:rPr>
              <a:t>》、《布礼》</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txBox="1"/>
          <p:nvPr/>
        </p:nvSpPr>
        <p:spPr>
          <a:xfrm>
            <a:off x="236016" y="3516579"/>
            <a:ext cx="203327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3、</a:t>
            </a:r>
            <a:r>
              <a:rPr sz="2400" b="1" spc="-5" dirty="0">
                <a:latin typeface="微软雅黑" panose="020B0503020204020204" charset="-122"/>
                <a:cs typeface="微软雅黑" panose="020B0503020204020204" charset="-122"/>
              </a:rPr>
              <a:t>小说风格</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
        <p:nvSpPr>
          <p:cNvPr id="10" name="object 10"/>
          <p:cNvSpPr txBox="1"/>
          <p:nvPr/>
        </p:nvSpPr>
        <p:spPr>
          <a:xfrm>
            <a:off x="1412494" y="4138929"/>
            <a:ext cx="5080635" cy="1637665"/>
          </a:xfrm>
          <a:prstGeom prst="rect">
            <a:avLst/>
          </a:prstGeom>
        </p:spPr>
        <p:txBody>
          <a:bodyPr vert="horz" wrap="square" lIns="0" tIns="12700" rIns="0" bIns="0" rtlCol="0">
            <a:spAutoFit/>
          </a:bodyPr>
          <a:lstStyle/>
          <a:p>
            <a:pPr marL="495935" indent="-483870">
              <a:lnSpc>
                <a:spcPct val="100000"/>
              </a:lnSpc>
              <a:spcBef>
                <a:spcPts val="100"/>
              </a:spcBef>
              <a:buSzPct val="96000"/>
              <a:buAutoNum type="arabicPlain"/>
              <a:tabLst>
                <a:tab pos="496570" algn="l"/>
              </a:tabLst>
            </a:pPr>
            <a:r>
              <a:rPr sz="2400" b="1" dirty="0">
                <a:latin typeface="微软雅黑" panose="020B0503020204020204" charset="-122"/>
                <a:ea typeface="微软雅黑" panose="020B0503020204020204" charset="-122"/>
                <a:cs typeface="微软雅黑" panose="020B0503020204020204" charset="-122"/>
              </a:rPr>
              <a:t>结构：随意化，多以心理为结构；</a:t>
            </a:r>
            <a:endParaRPr sz="2400" b="1">
              <a:latin typeface="微软雅黑" panose="020B0503020204020204" charset="-122"/>
              <a:ea typeface="微软雅黑" panose="020B0503020204020204" charset="-122"/>
              <a:cs typeface="微软雅黑" panose="020B0503020204020204" charset="-122"/>
            </a:endParaRPr>
          </a:p>
          <a:p>
            <a:pPr marL="495935" indent="-483870">
              <a:lnSpc>
                <a:spcPct val="100000"/>
              </a:lnSpc>
              <a:spcBef>
                <a:spcPts val="2015"/>
              </a:spcBef>
              <a:buSzPct val="96000"/>
              <a:buAutoNum type="arabicPlain"/>
              <a:tabLst>
                <a:tab pos="496570" algn="l"/>
              </a:tabLst>
            </a:pPr>
            <a:r>
              <a:rPr sz="2400" b="1" dirty="0">
                <a:latin typeface="微软雅黑" panose="020B0503020204020204" charset="-122"/>
                <a:ea typeface="微软雅黑" panose="020B0503020204020204" charset="-122"/>
                <a:cs typeface="微软雅黑" panose="020B0503020204020204" charset="-122"/>
              </a:rPr>
              <a:t>语言：幽默、抒情、调侃；</a:t>
            </a:r>
            <a:endParaRPr sz="2400" b="1">
              <a:latin typeface="微软雅黑" panose="020B0503020204020204" charset="-122"/>
              <a:ea typeface="微软雅黑" panose="020B0503020204020204" charset="-122"/>
              <a:cs typeface="微软雅黑" panose="020B0503020204020204" charset="-122"/>
            </a:endParaRPr>
          </a:p>
          <a:p>
            <a:pPr marL="495935" indent="-483870">
              <a:lnSpc>
                <a:spcPct val="100000"/>
              </a:lnSpc>
              <a:spcBef>
                <a:spcPts val="2020"/>
              </a:spcBef>
              <a:buSzPct val="96000"/>
              <a:buAutoNum type="arabicPlain"/>
              <a:tabLst>
                <a:tab pos="496570" algn="l"/>
              </a:tabLst>
            </a:pPr>
            <a:r>
              <a:rPr sz="2400" b="1" dirty="0">
                <a:latin typeface="微软雅黑" panose="020B0503020204020204" charset="-122"/>
                <a:ea typeface="微软雅黑" panose="020B0503020204020204" charset="-122"/>
                <a:cs typeface="微软雅黑" panose="020B0503020204020204" charset="-122"/>
              </a:rPr>
              <a:t>立意：富有寓意</a:t>
            </a:r>
            <a:endParaRPr sz="2400" b="1">
              <a:latin typeface="微软雅黑" panose="020B0503020204020204" charset="-122"/>
              <a:ea typeface="微软雅黑" panose="020B0503020204020204" charset="-122"/>
              <a:cs typeface="微软雅黑" panose="020B0503020204020204" charset="-122"/>
            </a:endParaRPr>
          </a:p>
        </p:txBody>
      </p:sp>
      <p:sp>
        <p:nvSpPr>
          <p:cNvPr id="11" name="object 11"/>
          <p:cNvSpPr/>
          <p:nvPr/>
        </p:nvSpPr>
        <p:spPr>
          <a:xfrm>
            <a:off x="9415271" y="39623"/>
            <a:ext cx="2752344" cy="1594103"/>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2751582" y="377190"/>
            <a:ext cx="937260" cy="504825"/>
          </a:xfrm>
          <a:custGeom>
            <a:avLst/>
            <a:gdLst/>
            <a:ahLst/>
            <a:cxnLst/>
            <a:rect l="l" t="t" r="r" b="b"/>
            <a:pathLst>
              <a:path w="937260" h="504825">
                <a:moveTo>
                  <a:pt x="685038" y="0"/>
                </a:moveTo>
                <a:lnTo>
                  <a:pt x="0" y="0"/>
                </a:lnTo>
                <a:lnTo>
                  <a:pt x="0" y="504444"/>
                </a:lnTo>
                <a:lnTo>
                  <a:pt x="685038" y="504444"/>
                </a:lnTo>
                <a:lnTo>
                  <a:pt x="937259" y="252222"/>
                </a:lnTo>
                <a:lnTo>
                  <a:pt x="685038" y="0"/>
                </a:lnTo>
                <a:close/>
              </a:path>
            </a:pathLst>
          </a:custGeom>
          <a:solidFill>
            <a:srgbClr val="00AF50"/>
          </a:solidFill>
        </p:spPr>
        <p:txBody>
          <a:bodyPr wrap="square" lIns="0" tIns="0" rIns="0" bIns="0" rtlCol="0"/>
          <a:lstStyle/>
          <a:p/>
        </p:txBody>
      </p:sp>
      <p:sp>
        <p:nvSpPr>
          <p:cNvPr id="13" name="object 13"/>
          <p:cNvSpPr/>
          <p:nvPr/>
        </p:nvSpPr>
        <p:spPr>
          <a:xfrm>
            <a:off x="2751582" y="377190"/>
            <a:ext cx="937260" cy="504825"/>
          </a:xfrm>
          <a:custGeom>
            <a:avLst/>
            <a:gdLst/>
            <a:ahLst/>
            <a:cxnLst/>
            <a:rect l="l" t="t" r="r" b="b"/>
            <a:pathLst>
              <a:path w="937260" h="504825">
                <a:moveTo>
                  <a:pt x="0" y="0"/>
                </a:moveTo>
                <a:lnTo>
                  <a:pt x="685038" y="0"/>
                </a:lnTo>
                <a:lnTo>
                  <a:pt x="937259" y="252222"/>
                </a:lnTo>
                <a:lnTo>
                  <a:pt x="685038" y="504444"/>
                </a:lnTo>
                <a:lnTo>
                  <a:pt x="0" y="504444"/>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2991104" y="421385"/>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p:nvPr/>
        </p:nvSpPr>
        <p:spPr>
          <a:xfrm>
            <a:off x="10203180" y="4495800"/>
            <a:ext cx="1831848" cy="2017776"/>
          </a:xfrm>
          <a:prstGeom prst="rect">
            <a:avLst/>
          </a:prstGeom>
          <a:blipFill>
            <a:blip r:embed="rId4" cstate="print"/>
            <a:stretch>
              <a:fillRect/>
            </a:stretch>
          </a:blipFill>
        </p:spPr>
        <p:txBody>
          <a:bodyPr wrap="square" lIns="0" tIns="0" rIns="0" bIns="0" rtlCol="0"/>
          <a:lstStyle/>
          <a:p/>
        </p:txBody>
      </p:sp>
      <p:sp>
        <p:nvSpPr>
          <p:cNvPr id="16" name="object 16"/>
          <p:cNvSpPr/>
          <p:nvPr/>
        </p:nvSpPr>
        <p:spPr>
          <a:xfrm>
            <a:off x="2487929" y="3429761"/>
            <a:ext cx="935990" cy="502920"/>
          </a:xfrm>
          <a:custGeom>
            <a:avLst/>
            <a:gdLst/>
            <a:ahLst/>
            <a:cxnLst/>
            <a:rect l="l" t="t" r="r" b="b"/>
            <a:pathLst>
              <a:path w="935989" h="502920">
                <a:moveTo>
                  <a:pt x="684276" y="0"/>
                </a:moveTo>
                <a:lnTo>
                  <a:pt x="0" y="0"/>
                </a:lnTo>
                <a:lnTo>
                  <a:pt x="0" y="502919"/>
                </a:lnTo>
                <a:lnTo>
                  <a:pt x="684276" y="502919"/>
                </a:lnTo>
                <a:lnTo>
                  <a:pt x="935735" y="251460"/>
                </a:lnTo>
                <a:lnTo>
                  <a:pt x="684276" y="0"/>
                </a:lnTo>
                <a:close/>
              </a:path>
            </a:pathLst>
          </a:custGeom>
          <a:solidFill>
            <a:srgbClr val="006FC0"/>
          </a:solidFill>
        </p:spPr>
        <p:txBody>
          <a:bodyPr wrap="square" lIns="0" tIns="0" rIns="0" bIns="0" rtlCol="0"/>
          <a:lstStyle/>
          <a:p/>
        </p:txBody>
      </p:sp>
      <p:sp>
        <p:nvSpPr>
          <p:cNvPr id="17" name="object 17"/>
          <p:cNvSpPr/>
          <p:nvPr/>
        </p:nvSpPr>
        <p:spPr>
          <a:xfrm>
            <a:off x="2487929" y="3429761"/>
            <a:ext cx="935990" cy="502920"/>
          </a:xfrm>
          <a:custGeom>
            <a:avLst/>
            <a:gdLst/>
            <a:ahLst/>
            <a:cxnLst/>
            <a:rect l="l" t="t" r="r" b="b"/>
            <a:pathLst>
              <a:path w="935989" h="502920">
                <a:moveTo>
                  <a:pt x="0" y="0"/>
                </a:moveTo>
                <a:lnTo>
                  <a:pt x="684276" y="0"/>
                </a:lnTo>
                <a:lnTo>
                  <a:pt x="935735" y="251460"/>
                </a:lnTo>
                <a:lnTo>
                  <a:pt x="684276" y="502919"/>
                </a:lnTo>
                <a:lnTo>
                  <a:pt x="0" y="502919"/>
                </a:lnTo>
                <a:lnTo>
                  <a:pt x="0" y="0"/>
                </a:lnTo>
                <a:close/>
              </a:path>
            </a:pathLst>
          </a:custGeom>
          <a:ln w="28956">
            <a:solidFill>
              <a:srgbClr val="006FC0"/>
            </a:solidFill>
          </a:ln>
        </p:spPr>
        <p:txBody>
          <a:bodyPr wrap="square" lIns="0" tIns="0" rIns="0" bIns="0" rtlCol="0"/>
          <a:lstStyle/>
          <a:p/>
        </p:txBody>
      </p:sp>
      <p:sp>
        <p:nvSpPr>
          <p:cNvPr id="18" name="object 18"/>
          <p:cNvSpPr txBox="1"/>
          <p:nvPr/>
        </p:nvSpPr>
        <p:spPr>
          <a:xfrm>
            <a:off x="2726563" y="3473272"/>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5605" y="1466850"/>
            <a:ext cx="8405495" cy="4523105"/>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cs typeface="微软雅黑" panose="020B0503020204020204" charset="-122"/>
              </a:rPr>
              <a:t>二十世纪四十年代初，留学归来的倪吾诚和妻子姜静宜格格不入，整日里吵嘴打架岳母和大姨子也从旁出谋划策，火上浇油，闹得鸡犬不宁，演出了一幕幕婚变、自杀、出走的闹剧和悲剧。倪吾诚的妻子静宜，她是乡下地主的女儿，上过两年学堂，但中学没毕业就嫁给了吾诚，一心只想着多生孩子，节俭持家，从来不懂得什么是浪漫；二是妻姐静珍，嫁出去没两年，男人就死了，立誓守寡，绝不再嫁。自己不顺意，也见不得别人好；三是岳母姜赵氏，同样是老伴去世，寡居在家，一副旧式地主婆做派，还时不时要耍一耍家长的威风。这些在倪吾诚眼里，是绝不能容忍的，更不能容忍的是，她们与生俱来的“恶习”竟然要传给下一代，传给他的一双儿女——倪藻和倪萍。于是家庭战争一次次地上演了。</a:t>
            </a:r>
            <a:endParaRPr lang="zh-CN" altLang="en-US" sz="24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03428" y="947673"/>
            <a:ext cx="21564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（二）张贤亮</a:t>
            </a:r>
            <a:endParaRPr sz="2800">
              <a:latin typeface="微软雅黑" panose="020B0503020204020204" charset="-122"/>
              <a:cs typeface="微软雅黑" panose="020B0503020204020204" charset="-122"/>
            </a:endParaRPr>
          </a:p>
        </p:txBody>
      </p:sp>
      <p:sp>
        <p:nvSpPr>
          <p:cNvPr id="6" name="object 6"/>
          <p:cNvSpPr txBox="1"/>
          <p:nvPr/>
        </p:nvSpPr>
        <p:spPr>
          <a:xfrm>
            <a:off x="103428" y="1642617"/>
            <a:ext cx="1096454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a:t>
            </a:r>
            <a:r>
              <a:rPr sz="2400" spc="-80" dirty="0">
                <a:latin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代表作：</a:t>
            </a:r>
            <a:r>
              <a:rPr sz="2400" dirty="0">
                <a:latin typeface="微软雅黑" panose="020B0503020204020204" charset="-122"/>
                <a:ea typeface="微软雅黑" panose="020B0503020204020204" charset="-122"/>
                <a:cs typeface="微软雅黑" panose="020B0503020204020204" charset="-122"/>
              </a:rPr>
              <a:t>短篇</a:t>
            </a:r>
            <a:r>
              <a:rPr sz="2400" b="1" dirty="0">
                <a:solidFill>
                  <a:srgbClr val="C00000"/>
                </a:solidFill>
                <a:latin typeface="微软雅黑" panose="020B0503020204020204" charset="-122"/>
                <a:ea typeface="微软雅黑" panose="020B0503020204020204" charset="-122"/>
                <a:cs typeface="微软雅黑" panose="020B0503020204020204" charset="-122"/>
              </a:rPr>
              <a:t>《灵与肉》（许灵均</a:t>
            </a:r>
            <a:r>
              <a:rPr sz="2400" b="1" spc="5" dirty="0">
                <a:solidFill>
                  <a:srgbClr val="C00000"/>
                </a:solidFill>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、中篇</a:t>
            </a:r>
            <a:r>
              <a:rPr sz="2400" b="1" dirty="0">
                <a:latin typeface="微软雅黑" panose="020B0503020204020204" charset="-122"/>
                <a:ea typeface="微软雅黑" panose="020B0503020204020204" charset="-122"/>
                <a:cs typeface="微软雅黑" panose="020B0503020204020204" charset="-122"/>
              </a:rPr>
              <a:t>《绿化树》《男人的一半是女人》</a:t>
            </a:r>
            <a:endParaRPr sz="2400">
              <a:latin typeface="微软雅黑" panose="020B0503020204020204" charset="-122"/>
              <a:ea typeface="微软雅黑" panose="020B0503020204020204" charset="-122"/>
              <a:cs typeface="微软雅黑" panose="020B0503020204020204" charset="-122"/>
            </a:endParaRPr>
          </a:p>
        </p:txBody>
      </p:sp>
      <p:sp>
        <p:nvSpPr>
          <p:cNvPr id="7" name="object 7"/>
          <p:cNvSpPr txBox="1"/>
          <p:nvPr/>
        </p:nvSpPr>
        <p:spPr>
          <a:xfrm>
            <a:off x="103428" y="2264790"/>
            <a:ext cx="7824470"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2</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主题思想：将自己苦苦思索的人生哲理融入作品之中。</a:t>
            </a:r>
            <a:endParaRPr sz="2400" b="1">
              <a:latin typeface="微软雅黑" panose="020B0503020204020204" charset="-122"/>
              <a:cs typeface="微软雅黑" panose="020B0503020204020204" charset="-122"/>
            </a:endParaRPr>
          </a:p>
        </p:txBody>
      </p:sp>
      <p:sp>
        <p:nvSpPr>
          <p:cNvPr id="8" name="object 8"/>
          <p:cNvSpPr txBox="1"/>
          <p:nvPr/>
        </p:nvSpPr>
        <p:spPr>
          <a:xfrm>
            <a:off x="103505" y="2886710"/>
            <a:ext cx="11907520"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艺术局限：（</a:t>
            </a: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）才子落难、佳人搭救。</a:t>
            </a:r>
            <a:r>
              <a:rPr sz="2400" b="1" spc="5"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）大段哲理性论述，使得作品支离破碎</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10456164" y="4300728"/>
            <a:ext cx="1693654" cy="2191498"/>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10165047" y="75137"/>
            <a:ext cx="1981264" cy="1115133"/>
          </a:xfrm>
          <a:prstGeom prst="rect">
            <a:avLst/>
          </a:prstGeom>
          <a:blipFill>
            <a:blip r:embed="rId4" cstate="print"/>
            <a:stretch>
              <a:fillRect/>
            </a:stretch>
          </a:blipFill>
        </p:spPr>
        <p:txBody>
          <a:bodyPr wrap="square" lIns="0" tIns="0" rIns="0" bIns="0" rtlCol="0"/>
          <a:lstStyle/>
          <a:p/>
        </p:txBody>
      </p:sp>
      <p:sp>
        <p:nvSpPr>
          <p:cNvPr id="11" name="object 11"/>
          <p:cNvSpPr txBox="1">
            <a:spLocks noGrp="1"/>
          </p:cNvSpPr>
          <p:nvPr>
            <p:ph type="title"/>
          </p:nvPr>
        </p:nvSpPr>
        <p:spPr>
          <a:xfrm>
            <a:off x="702055" y="335406"/>
            <a:ext cx="241363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5.2.3</a:t>
            </a:r>
            <a:r>
              <a:rPr sz="2800" b="1" spc="-80"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主要作家</a:t>
            </a:r>
            <a:endParaRPr sz="2800">
              <a:latin typeface="微软雅黑" panose="020B0503020204020204" charset="-122"/>
              <a:cs typeface="微软雅黑" panose="020B0503020204020204" charset="-122"/>
            </a:endParaRPr>
          </a:p>
        </p:txBody>
      </p:sp>
      <p:sp>
        <p:nvSpPr>
          <p:cNvPr id="12" name="object 12"/>
          <p:cNvSpPr/>
          <p:nvPr/>
        </p:nvSpPr>
        <p:spPr>
          <a:xfrm>
            <a:off x="2753105" y="960882"/>
            <a:ext cx="937260" cy="502920"/>
          </a:xfrm>
          <a:custGeom>
            <a:avLst/>
            <a:gdLst/>
            <a:ahLst/>
            <a:cxnLst/>
            <a:rect l="l" t="t" r="r" b="b"/>
            <a:pathLst>
              <a:path w="937260" h="502919">
                <a:moveTo>
                  <a:pt x="685799" y="0"/>
                </a:moveTo>
                <a:lnTo>
                  <a:pt x="0" y="0"/>
                </a:lnTo>
                <a:lnTo>
                  <a:pt x="0" y="502919"/>
                </a:lnTo>
                <a:lnTo>
                  <a:pt x="685799" y="502919"/>
                </a:lnTo>
                <a:lnTo>
                  <a:pt x="937259" y="251459"/>
                </a:lnTo>
                <a:lnTo>
                  <a:pt x="685799" y="0"/>
                </a:lnTo>
                <a:close/>
              </a:path>
            </a:pathLst>
          </a:custGeom>
          <a:solidFill>
            <a:srgbClr val="00AF50"/>
          </a:solidFill>
        </p:spPr>
        <p:txBody>
          <a:bodyPr wrap="square" lIns="0" tIns="0" rIns="0" bIns="0" rtlCol="0"/>
          <a:lstStyle/>
          <a:p/>
        </p:txBody>
      </p:sp>
      <p:sp>
        <p:nvSpPr>
          <p:cNvPr id="13" name="object 13"/>
          <p:cNvSpPr/>
          <p:nvPr/>
        </p:nvSpPr>
        <p:spPr>
          <a:xfrm>
            <a:off x="2753105" y="960882"/>
            <a:ext cx="937260" cy="502920"/>
          </a:xfrm>
          <a:custGeom>
            <a:avLst/>
            <a:gdLst/>
            <a:ahLst/>
            <a:cxnLst/>
            <a:rect l="l" t="t" r="r" b="b"/>
            <a:pathLst>
              <a:path w="937260" h="502919">
                <a:moveTo>
                  <a:pt x="0" y="0"/>
                </a:moveTo>
                <a:lnTo>
                  <a:pt x="685799" y="0"/>
                </a:lnTo>
                <a:lnTo>
                  <a:pt x="937259" y="251459"/>
                </a:lnTo>
                <a:lnTo>
                  <a:pt x="685799" y="502919"/>
                </a:lnTo>
                <a:lnTo>
                  <a:pt x="0" y="502919"/>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2992373" y="1004061"/>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p:nvPr/>
        </p:nvSpPr>
        <p:spPr>
          <a:xfrm>
            <a:off x="8332469" y="2148077"/>
            <a:ext cx="935990" cy="502920"/>
          </a:xfrm>
          <a:custGeom>
            <a:avLst/>
            <a:gdLst/>
            <a:ahLst/>
            <a:cxnLst/>
            <a:rect l="l" t="t" r="r" b="b"/>
            <a:pathLst>
              <a:path w="935990" h="502919">
                <a:moveTo>
                  <a:pt x="684276" y="0"/>
                </a:moveTo>
                <a:lnTo>
                  <a:pt x="0" y="0"/>
                </a:lnTo>
                <a:lnTo>
                  <a:pt x="0" y="502920"/>
                </a:lnTo>
                <a:lnTo>
                  <a:pt x="684276" y="502920"/>
                </a:lnTo>
                <a:lnTo>
                  <a:pt x="935735" y="251460"/>
                </a:lnTo>
                <a:lnTo>
                  <a:pt x="684276" y="0"/>
                </a:lnTo>
                <a:close/>
              </a:path>
            </a:pathLst>
          </a:custGeom>
          <a:solidFill>
            <a:srgbClr val="006FC0"/>
          </a:solidFill>
        </p:spPr>
        <p:txBody>
          <a:bodyPr wrap="square" lIns="0" tIns="0" rIns="0" bIns="0" rtlCol="0"/>
          <a:lstStyle/>
          <a:p/>
        </p:txBody>
      </p:sp>
      <p:sp>
        <p:nvSpPr>
          <p:cNvPr id="16" name="object 16"/>
          <p:cNvSpPr/>
          <p:nvPr/>
        </p:nvSpPr>
        <p:spPr>
          <a:xfrm>
            <a:off x="8332469" y="2148077"/>
            <a:ext cx="935990" cy="502920"/>
          </a:xfrm>
          <a:custGeom>
            <a:avLst/>
            <a:gdLst/>
            <a:ahLst/>
            <a:cxnLst/>
            <a:rect l="l" t="t" r="r" b="b"/>
            <a:pathLst>
              <a:path w="935990" h="502919">
                <a:moveTo>
                  <a:pt x="0" y="0"/>
                </a:moveTo>
                <a:lnTo>
                  <a:pt x="684276" y="0"/>
                </a:lnTo>
                <a:lnTo>
                  <a:pt x="935735"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7" name="object 17"/>
          <p:cNvSpPr txBox="1"/>
          <p:nvPr/>
        </p:nvSpPr>
        <p:spPr>
          <a:xfrm>
            <a:off x="8571356" y="219100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6595" y="1755140"/>
            <a:ext cx="10468610" cy="2861310"/>
          </a:xfrm>
          <a:prstGeom prst="rect">
            <a:avLst/>
          </a:prstGeom>
          <a:noFill/>
        </p:spPr>
        <p:txBody>
          <a:bodyPr wrap="square" rtlCol="0" anchor="t">
            <a:spAutoFit/>
          </a:bodyPr>
          <a:p>
            <a:r>
              <a:rPr lang="zh-CN" altLang="en-US" b="1">
                <a:latin typeface="汉仪旗黑-75S" panose="00020600040101010101" charset="-122"/>
                <a:ea typeface="汉仪旗黑-75S" panose="00020600040101010101" charset="-122"/>
                <a:cs typeface="汉仪旗黑-75S" panose="00020600040101010101" charset="-122"/>
              </a:rPr>
              <a:t>章永璘，那个年代的牺牲者，年轻岁月，几乎是在劳改营中度过，总逃不离饥饿、苦难与挣扎。三十九岁那年，他遇到了生命中的第一个女人黄香久，对女人的渴望、期待、好奇，在顿时忽然化成了真实，爱情一蹴可及。</a:t>
            </a:r>
            <a:endParaRPr lang="zh-CN" altLang="en-US" b="1">
              <a:latin typeface="汉仪旗黑-75S" panose="00020600040101010101" charset="-122"/>
              <a:ea typeface="汉仪旗黑-75S" panose="00020600040101010101" charset="-122"/>
              <a:cs typeface="汉仪旗黑-75S" panose="00020600040101010101" charset="-122"/>
            </a:endParaRPr>
          </a:p>
          <a:p>
            <a:r>
              <a:rPr lang="zh-CN" altLang="en-US" b="1">
                <a:latin typeface="汉仪旗黑-75S" panose="00020600040101010101" charset="-122"/>
                <a:ea typeface="汉仪旗黑-75S" panose="00020600040101010101" charset="-122"/>
                <a:cs typeface="汉仪旗黑-75S" panose="00020600040101010101" charset="-122"/>
              </a:rPr>
              <a:t>悲哀的是：时代的悲剧加给他的压抑，导致新婚之夜，章永璘在多情豪迈的妻子面前，失去了自己的独立，失去了他男人的尊严，他退缩、无助，奋力却徒劳无功。</a:t>
            </a:r>
            <a:endParaRPr lang="zh-CN" altLang="en-US" b="1">
              <a:latin typeface="汉仪旗黑-75S" panose="00020600040101010101" charset="-122"/>
              <a:ea typeface="汉仪旗黑-75S" panose="00020600040101010101" charset="-122"/>
              <a:cs typeface="汉仪旗黑-75S" panose="00020600040101010101" charset="-122"/>
            </a:endParaRPr>
          </a:p>
          <a:p>
            <a:r>
              <a:rPr lang="zh-CN" altLang="en-US" b="1">
                <a:latin typeface="汉仪旗黑-75S" panose="00020600040101010101" charset="-122"/>
                <a:ea typeface="汉仪旗黑-75S" panose="00020600040101010101" charset="-122"/>
                <a:cs typeface="汉仪旗黑-75S" panose="00020600040101010101" charset="-122"/>
              </a:rPr>
              <a:t>面对妻子的出轨，羞辱、不甘、自卑……种种情绪在章永璘的心中不断纠结，不断扩大，突然爆发，他终于成为了一个真正的男人，不再是在男女性事上无能的废物。但从此之后，他再也无法体谅香久曾经背叛……</a:t>
            </a:r>
            <a:endParaRPr lang="zh-CN" altLang="en-US" b="1">
              <a:latin typeface="汉仪旗黑-75S" panose="00020600040101010101" charset="-122"/>
              <a:ea typeface="汉仪旗黑-75S" panose="00020600040101010101" charset="-122"/>
              <a:cs typeface="汉仪旗黑-75S" panose="00020600040101010101" charset="-122"/>
            </a:endParaRPr>
          </a:p>
          <a:p>
            <a:r>
              <a:rPr lang="zh-CN" altLang="en-US" b="1">
                <a:latin typeface="汉仪旗黑-75S" panose="00020600040101010101" charset="-122"/>
                <a:ea typeface="汉仪旗黑-75S" panose="00020600040101010101" charset="-122"/>
                <a:cs typeface="汉仪旗黑-75S" panose="00020600040101010101" charset="-122"/>
              </a:rPr>
              <a:t>张贤亮用浪漫与写实手法交织，将刻骨铭心的伤痛转化成为普遍的人性体会。精湛独特的叙事手法，领人进入高潮迭起的小说新境界！</a:t>
            </a:r>
            <a:endParaRPr lang="zh-CN" altLang="en-US" b="1">
              <a:latin typeface="汉仪旗黑-75S" panose="00020600040101010101" charset="-122"/>
              <a:ea typeface="汉仪旗黑-75S" panose="00020600040101010101" charset="-122"/>
              <a:cs typeface="汉仪旗黑-75S" panose="00020600040101010101"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latin typeface="微软雅黑" panose="020B0503020204020204" charset="-122"/>
                <a:ea typeface="微软雅黑" panose="020B0503020204020204" charset="-122"/>
                <a:cs typeface="微软雅黑" panose="020B0503020204020204" charset="-122"/>
              </a:rPr>
              <a:t>伤痕小说、反思小说、改革小说、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寻根小说、现代派小说、实验小说 新写实小说、晚生代小说、女性小说 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8" name="object 8"/>
          <p:cNvSpPr txBox="1"/>
          <p:nvPr/>
        </p:nvSpPr>
        <p:spPr>
          <a:xfrm>
            <a:off x="183591" y="218948"/>
            <a:ext cx="12903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03428" y="1023873"/>
            <a:ext cx="520763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张贤亮知识分子题材小说的主题内涵</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
        <p:nvSpPr>
          <p:cNvPr id="6" name="object 6"/>
          <p:cNvSpPr txBox="1"/>
          <p:nvPr/>
        </p:nvSpPr>
        <p:spPr>
          <a:xfrm>
            <a:off x="103428" y="1551178"/>
            <a:ext cx="11788140" cy="4161790"/>
          </a:xfrm>
          <a:prstGeom prst="rect">
            <a:avLst/>
          </a:prstGeom>
        </p:spPr>
        <p:txBody>
          <a:bodyPr vert="horz" wrap="square" lIns="0" tIns="12700" rIns="0" bIns="0" rtlCol="0">
            <a:spAutoFit/>
          </a:bodyPr>
          <a:lstStyle/>
          <a:p>
            <a:pPr marL="801370" indent="-789305">
              <a:lnSpc>
                <a:spcPct val="100000"/>
              </a:lnSpc>
              <a:spcBef>
                <a:spcPts val="100"/>
              </a:spcBef>
              <a:buSzPct val="96000"/>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有代表作</a:t>
            </a:r>
            <a:r>
              <a:rPr sz="2400" b="1" dirty="0">
                <a:solidFill>
                  <a:srgbClr val="C00000"/>
                </a:solidFill>
                <a:latin typeface="微软雅黑" panose="020B0503020204020204" charset="-122"/>
                <a:ea typeface="微软雅黑" panose="020B0503020204020204" charset="-122"/>
                <a:cs typeface="微软雅黑" panose="020B0503020204020204" charset="-122"/>
              </a:rPr>
              <a:t>《灵与肉》、《绿化树》、《男人的一半是女人</a:t>
            </a:r>
            <a:r>
              <a:rPr sz="2400" b="1" dirty="0">
                <a:latin typeface="微软雅黑" panose="020B0503020204020204" charset="-122"/>
                <a:ea typeface="微软雅黑" panose="020B0503020204020204" charset="-122"/>
                <a:cs typeface="微软雅黑" panose="020B0503020204020204" charset="-122"/>
              </a:rPr>
              <a:t>》等；</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用</a:t>
            </a:r>
            <a:r>
              <a:rPr sz="2400" b="1" spc="-5" dirty="0">
                <a:solidFill>
                  <a:srgbClr val="C00000"/>
                </a:solidFill>
                <a:latin typeface="微软雅黑" panose="020B0503020204020204" charset="-122"/>
                <a:ea typeface="微软雅黑" panose="020B0503020204020204" charset="-122"/>
                <a:cs typeface="微软雅黑" panose="020B0503020204020204" charset="-122"/>
              </a:rPr>
              <a:t>唯物主义</a:t>
            </a:r>
            <a:r>
              <a:rPr sz="2400" b="1" spc="-5" dirty="0">
                <a:latin typeface="微软雅黑" panose="020B0503020204020204" charset="-122"/>
                <a:ea typeface="微软雅黑" panose="020B0503020204020204" charset="-122"/>
                <a:cs typeface="微软雅黑" panose="020B0503020204020204" charset="-122"/>
              </a:rPr>
              <a:t>的观点诠释</a:t>
            </a:r>
            <a:r>
              <a:rPr sz="2400" b="1" spc="-5" dirty="0">
                <a:solidFill>
                  <a:srgbClr val="C00000"/>
                </a:solidFill>
                <a:latin typeface="微软雅黑" panose="020B0503020204020204" charset="-122"/>
                <a:ea typeface="微软雅黑" panose="020B0503020204020204" charset="-122"/>
                <a:cs typeface="微软雅黑" panose="020B0503020204020204" charset="-122"/>
              </a:rPr>
              <a:t>知识分子</a:t>
            </a:r>
            <a:r>
              <a:rPr sz="2400" b="1" spc="-5" dirty="0">
                <a:latin typeface="微软雅黑" panose="020B0503020204020204" charset="-122"/>
                <a:ea typeface="微软雅黑" panose="020B0503020204020204" charset="-122"/>
                <a:cs typeface="微软雅黑" panose="020B0503020204020204" charset="-122"/>
              </a:rPr>
              <a:t>的</a:t>
            </a:r>
            <a:r>
              <a:rPr sz="2400" b="1" dirty="0">
                <a:solidFill>
                  <a:srgbClr val="C00000"/>
                </a:solidFill>
                <a:latin typeface="微软雅黑" panose="020B0503020204020204" charset="-122"/>
                <a:ea typeface="微软雅黑" panose="020B0503020204020204" charset="-122"/>
                <a:cs typeface="微软雅黑" panose="020B0503020204020204" charset="-122"/>
              </a:rPr>
              <a:t>心路历</a:t>
            </a:r>
            <a:r>
              <a:rPr sz="2400" b="1" spc="-10" dirty="0">
                <a:solidFill>
                  <a:srgbClr val="C00000"/>
                </a:solidFill>
                <a:latin typeface="微软雅黑" panose="020B0503020204020204" charset="-122"/>
                <a:ea typeface="微软雅黑" panose="020B0503020204020204" charset="-122"/>
                <a:cs typeface="微软雅黑" panose="020B0503020204020204" charset="-122"/>
              </a:rPr>
              <a:t>程</a:t>
            </a:r>
            <a:r>
              <a:rPr sz="2400" b="1" spc="-5" dirty="0">
                <a:latin typeface="微软雅黑" panose="020B0503020204020204" charset="-122"/>
                <a:ea typeface="微软雅黑" panose="020B0503020204020204" charset="-122"/>
                <a:cs typeface="微软雅黑" panose="020B0503020204020204" charset="-122"/>
              </a:rPr>
              <a:t>，展现知识分子在与体力劳动者的接触</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中，以及他在自身的体力劳动过程中所引起</a:t>
            </a:r>
            <a:r>
              <a:rPr sz="2400" b="1" spc="5" dirty="0">
                <a:latin typeface="微软雅黑" panose="020B0503020204020204" charset="-122"/>
                <a:ea typeface="微软雅黑" panose="020B0503020204020204" charset="-122"/>
                <a:cs typeface="微软雅黑" panose="020B0503020204020204" charset="-122"/>
              </a:rPr>
              <a:t>的</a:t>
            </a:r>
            <a:r>
              <a:rPr sz="2400" b="1" dirty="0">
                <a:solidFill>
                  <a:srgbClr val="C00000"/>
                </a:solidFill>
                <a:latin typeface="微软雅黑" panose="020B0503020204020204" charset="-122"/>
                <a:ea typeface="微软雅黑" panose="020B0503020204020204" charset="-122"/>
                <a:cs typeface="微软雅黑" panose="020B0503020204020204" charset="-122"/>
              </a:rPr>
              <a:t>心灵变化</a:t>
            </a:r>
            <a:r>
              <a:rPr sz="2400" b="1"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理性色彩浓</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20"/>
              </a:spcBef>
              <a:buSzPct val="96000"/>
              <a:buAutoNum type="arabicPlain" startAt="3"/>
              <a:tabLst>
                <a:tab pos="802005" algn="l"/>
              </a:tabLst>
            </a:pPr>
            <a:r>
              <a:rPr sz="2400" b="1" spc="-5" dirty="0">
                <a:latin typeface="微软雅黑" panose="020B0503020204020204" charset="-122"/>
                <a:ea typeface="微软雅黑" panose="020B0503020204020204" charset="-122"/>
                <a:cs typeface="微软雅黑" panose="020B0503020204020204" charset="-122"/>
              </a:rPr>
              <a:t>通过</a:t>
            </a:r>
            <a:r>
              <a:rPr sz="2400" b="1" spc="-5" dirty="0">
                <a:solidFill>
                  <a:srgbClr val="C00000"/>
                </a:solidFill>
                <a:latin typeface="微软雅黑" panose="020B0503020204020204" charset="-122"/>
                <a:ea typeface="微软雅黑" panose="020B0503020204020204" charset="-122"/>
                <a:cs typeface="微软雅黑" panose="020B0503020204020204" charset="-122"/>
              </a:rPr>
              <a:t>马缨花</a:t>
            </a:r>
            <a:r>
              <a:rPr sz="2400" b="1" spc="-5" dirty="0">
                <a:latin typeface="微软雅黑" panose="020B0503020204020204" charset="-122"/>
                <a:ea typeface="微软雅黑" panose="020B0503020204020204" charset="-122"/>
                <a:cs typeface="微软雅黑" panose="020B0503020204020204" charset="-122"/>
              </a:rPr>
              <a:t>等女性形象，</a:t>
            </a:r>
            <a:r>
              <a:rPr sz="2400" b="1" spc="-5" dirty="0">
                <a:solidFill>
                  <a:srgbClr val="C00000"/>
                </a:solidFill>
                <a:latin typeface="微软雅黑" panose="020B0503020204020204" charset="-122"/>
                <a:ea typeface="微软雅黑" panose="020B0503020204020204" charset="-122"/>
                <a:cs typeface="微软雅黑" panose="020B0503020204020204" charset="-122"/>
              </a:rPr>
              <a:t>讴歌了劳动创造</a:t>
            </a:r>
            <a:r>
              <a:rPr sz="2400" b="1" dirty="0">
                <a:solidFill>
                  <a:srgbClr val="C00000"/>
                </a:solidFill>
                <a:latin typeface="微软雅黑" panose="020B0503020204020204" charset="-122"/>
                <a:ea typeface="微软雅黑" panose="020B0503020204020204" charset="-122"/>
                <a:cs typeface="微软雅黑" panose="020B0503020204020204" charset="-122"/>
              </a:rPr>
              <a:t>人</a:t>
            </a:r>
            <a:r>
              <a:rPr sz="2400" b="1" spc="-5" dirty="0">
                <a:latin typeface="微软雅黑" panose="020B0503020204020204" charset="-122"/>
                <a:ea typeface="微软雅黑" panose="020B0503020204020204" charset="-122"/>
                <a:cs typeface="微软雅黑" panose="020B0503020204020204" charset="-122"/>
              </a:rPr>
              <a:t>、</a:t>
            </a:r>
            <a:r>
              <a:rPr sz="2400" b="1" spc="-5" dirty="0">
                <a:solidFill>
                  <a:srgbClr val="C00000"/>
                </a:solidFill>
                <a:latin typeface="微软雅黑" panose="020B0503020204020204" charset="-122"/>
                <a:ea typeface="微软雅黑" panose="020B0503020204020204" charset="-122"/>
                <a:cs typeface="微软雅黑" panose="020B0503020204020204" charset="-122"/>
              </a:rPr>
              <a:t>劳动人民塑造知识分子品格和灵</a:t>
            </a:r>
            <a:r>
              <a:rPr sz="2400" b="1" dirty="0">
                <a:solidFill>
                  <a:srgbClr val="C00000"/>
                </a:solidFill>
                <a:latin typeface="微软雅黑" panose="020B0503020204020204" charset="-122"/>
                <a:ea typeface="微软雅黑" panose="020B0503020204020204" charset="-122"/>
                <a:cs typeface="微软雅黑" panose="020B0503020204020204" charset="-122"/>
              </a:rPr>
              <a:t>魂</a:t>
            </a:r>
            <a:r>
              <a:rPr sz="2400" b="1" dirty="0">
                <a:latin typeface="微软雅黑" panose="020B0503020204020204" charset="-122"/>
                <a:ea typeface="微软雅黑" panose="020B0503020204020204" charset="-122"/>
                <a:cs typeface="微软雅黑" panose="020B0503020204020204" charset="-122"/>
              </a:rPr>
              <a:t>的</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哲理；</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60000"/>
              </a:lnSpc>
              <a:spcBef>
                <a:spcPts val="295"/>
              </a:spcBef>
              <a:buSzPct val="96000"/>
              <a:buAutoNum type="arabicPlain" startAt="4"/>
              <a:tabLst>
                <a:tab pos="802005" algn="l"/>
              </a:tabLst>
            </a:pPr>
            <a:r>
              <a:rPr sz="2400" b="1" dirty="0">
                <a:latin typeface="微软雅黑" panose="020B0503020204020204" charset="-122"/>
                <a:ea typeface="微软雅黑" panose="020B0503020204020204" charset="-122"/>
                <a:cs typeface="微软雅黑" panose="020B0503020204020204" charset="-122"/>
              </a:rPr>
              <a:t>描写</a:t>
            </a:r>
            <a:r>
              <a:rPr sz="2400" b="1" dirty="0">
                <a:solidFill>
                  <a:srgbClr val="C00000"/>
                </a:solidFill>
                <a:latin typeface="微软雅黑" panose="020B0503020204020204" charset="-122"/>
                <a:ea typeface="微软雅黑" panose="020B0503020204020204" charset="-122"/>
                <a:cs typeface="微软雅黑" panose="020B0503020204020204" charset="-122"/>
              </a:rPr>
              <a:t>知识分子</a:t>
            </a:r>
            <a:r>
              <a:rPr sz="2400" b="1" dirty="0">
                <a:latin typeface="微软雅黑" panose="020B0503020204020204" charset="-122"/>
                <a:ea typeface="微软雅黑" panose="020B0503020204020204" charset="-122"/>
                <a:cs typeface="微软雅黑" panose="020B0503020204020204" charset="-122"/>
              </a:rPr>
              <a:t>在磨难中所承受的</a:t>
            </a:r>
            <a:r>
              <a:rPr sz="2400" b="1" dirty="0">
                <a:solidFill>
                  <a:srgbClr val="C00000"/>
                </a:solidFill>
                <a:latin typeface="微软雅黑" panose="020B0503020204020204" charset="-122"/>
                <a:ea typeface="微软雅黑" panose="020B0503020204020204" charset="-122"/>
                <a:cs typeface="微软雅黑" panose="020B0503020204020204" charset="-122"/>
              </a:rPr>
              <a:t>灵魂洗礼</a:t>
            </a:r>
            <a:r>
              <a:rPr sz="2400" b="1" dirty="0">
                <a:latin typeface="微软雅黑" panose="020B0503020204020204" charset="-122"/>
                <a:ea typeface="微软雅黑" panose="020B0503020204020204" charset="-122"/>
                <a:cs typeface="微软雅黑" panose="020B0503020204020204" charset="-122"/>
              </a:rPr>
              <a:t>，表现了他们对</a:t>
            </a:r>
            <a:r>
              <a:rPr sz="2400" b="1" dirty="0">
                <a:solidFill>
                  <a:srgbClr val="C00000"/>
                </a:solidFill>
                <a:latin typeface="微软雅黑" panose="020B0503020204020204" charset="-122"/>
                <a:ea typeface="微软雅黑" panose="020B0503020204020204" charset="-122"/>
                <a:cs typeface="微软雅黑" panose="020B0503020204020204" charset="-122"/>
              </a:rPr>
              <a:t>自我价值和自由意识</a:t>
            </a:r>
            <a:r>
              <a:rPr sz="2400" b="1" dirty="0">
                <a:latin typeface="微软雅黑" panose="020B0503020204020204" charset="-122"/>
                <a:ea typeface="微软雅黑" panose="020B0503020204020204" charset="-122"/>
                <a:cs typeface="微软雅黑" panose="020B0503020204020204" charset="-122"/>
              </a:rPr>
              <a:t>的寻 求，对</a:t>
            </a:r>
            <a:r>
              <a:rPr sz="2400" b="1" dirty="0">
                <a:solidFill>
                  <a:srgbClr val="C00000"/>
                </a:solidFill>
                <a:latin typeface="微软雅黑" panose="020B0503020204020204" charset="-122"/>
                <a:ea typeface="微软雅黑" panose="020B0503020204020204" charset="-122"/>
                <a:cs typeface="微软雅黑" panose="020B0503020204020204" charset="-122"/>
              </a:rPr>
              <a:t>“左”倾路线</a:t>
            </a:r>
            <a:r>
              <a:rPr sz="2400" b="1" dirty="0">
                <a:latin typeface="微软雅黑" panose="020B0503020204020204" charset="-122"/>
                <a:ea typeface="微软雅黑" panose="020B0503020204020204" charset="-122"/>
                <a:cs typeface="微软雅黑" panose="020B0503020204020204" charset="-122"/>
              </a:rPr>
              <a:t>给人的残害进行了</a:t>
            </a:r>
            <a:r>
              <a:rPr sz="2400" b="1" dirty="0">
                <a:solidFill>
                  <a:srgbClr val="C00000"/>
                </a:solidFill>
                <a:latin typeface="微软雅黑" panose="020B0503020204020204" charset="-122"/>
                <a:ea typeface="微软雅黑" panose="020B0503020204020204" charset="-122"/>
                <a:cs typeface="微软雅黑" panose="020B0503020204020204" charset="-122"/>
              </a:rPr>
              <a:t>深刻大胆的揭露和抨</a:t>
            </a:r>
            <a:r>
              <a:rPr sz="2400" b="1" spc="5" dirty="0">
                <a:solidFill>
                  <a:srgbClr val="C00000"/>
                </a:solidFill>
                <a:latin typeface="微软雅黑" panose="020B0503020204020204" charset="-122"/>
                <a:ea typeface="微软雅黑" panose="020B0503020204020204" charset="-122"/>
                <a:cs typeface="微软雅黑" panose="020B0503020204020204" charset="-122"/>
              </a:rPr>
              <a:t>击</a:t>
            </a:r>
            <a:r>
              <a:rPr sz="3200" b="1" dirty="0">
                <a:latin typeface="微软雅黑" panose="020B0503020204020204" charset="-122"/>
                <a:ea typeface="微软雅黑" panose="020B0503020204020204" charset="-122"/>
                <a:cs typeface="微软雅黑" panose="020B0503020204020204" charset="-122"/>
              </a:rPr>
              <a:t>。</a:t>
            </a:r>
            <a:endParaRPr sz="32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165047" y="75137"/>
            <a:ext cx="1981264" cy="1115133"/>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title"/>
          </p:nvPr>
        </p:nvSpPr>
        <p:spPr>
          <a:xfrm>
            <a:off x="702055" y="335406"/>
            <a:ext cx="241363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5.2.3</a:t>
            </a:r>
            <a:r>
              <a:rPr sz="2800" b="1" spc="-80"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主要作家</a:t>
            </a:r>
            <a:endParaRPr sz="2800">
              <a:latin typeface="微软雅黑" panose="020B0503020204020204" charset="-122"/>
              <a:cs typeface="微软雅黑" panose="020B0503020204020204" charset="-122"/>
            </a:endParaRPr>
          </a:p>
        </p:txBody>
      </p:sp>
      <p:sp>
        <p:nvSpPr>
          <p:cNvPr id="9" name="object 9"/>
          <p:cNvSpPr/>
          <p:nvPr/>
        </p:nvSpPr>
        <p:spPr>
          <a:xfrm>
            <a:off x="5400294" y="960882"/>
            <a:ext cx="935990" cy="502920"/>
          </a:xfrm>
          <a:custGeom>
            <a:avLst/>
            <a:gdLst/>
            <a:ahLst/>
            <a:cxnLst/>
            <a:rect l="l" t="t" r="r" b="b"/>
            <a:pathLst>
              <a:path w="935989" h="502919">
                <a:moveTo>
                  <a:pt x="684276" y="0"/>
                </a:moveTo>
                <a:lnTo>
                  <a:pt x="0" y="0"/>
                </a:lnTo>
                <a:lnTo>
                  <a:pt x="0" y="502919"/>
                </a:lnTo>
                <a:lnTo>
                  <a:pt x="684276" y="502919"/>
                </a:lnTo>
                <a:lnTo>
                  <a:pt x="935735" y="251459"/>
                </a:lnTo>
                <a:lnTo>
                  <a:pt x="684276" y="0"/>
                </a:lnTo>
                <a:close/>
              </a:path>
            </a:pathLst>
          </a:custGeom>
          <a:solidFill>
            <a:srgbClr val="006FC0"/>
          </a:solidFill>
        </p:spPr>
        <p:txBody>
          <a:bodyPr wrap="square" lIns="0" tIns="0" rIns="0" bIns="0" rtlCol="0"/>
          <a:lstStyle/>
          <a:p/>
        </p:txBody>
      </p:sp>
      <p:sp>
        <p:nvSpPr>
          <p:cNvPr id="10" name="object 10"/>
          <p:cNvSpPr/>
          <p:nvPr/>
        </p:nvSpPr>
        <p:spPr>
          <a:xfrm>
            <a:off x="5400294" y="960882"/>
            <a:ext cx="935990" cy="502920"/>
          </a:xfrm>
          <a:custGeom>
            <a:avLst/>
            <a:gdLst/>
            <a:ahLst/>
            <a:cxnLst/>
            <a:rect l="l" t="t" r="r" b="b"/>
            <a:pathLst>
              <a:path w="935989" h="502919">
                <a:moveTo>
                  <a:pt x="0" y="0"/>
                </a:moveTo>
                <a:lnTo>
                  <a:pt x="684276" y="0"/>
                </a:lnTo>
                <a:lnTo>
                  <a:pt x="935735" y="251459"/>
                </a:lnTo>
                <a:lnTo>
                  <a:pt x="684276" y="502919"/>
                </a:lnTo>
                <a:lnTo>
                  <a:pt x="0" y="502919"/>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5638927" y="1004061"/>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236016" y="1191895"/>
            <a:ext cx="10998200" cy="1563370"/>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ea typeface="微软雅黑" panose="020B0503020204020204" charset="-122"/>
                <a:cs typeface="微软雅黑" panose="020B0503020204020204" charset="-122"/>
              </a:rPr>
              <a:t>（三）刘心武</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725"/>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730"/>
              </a:spcBef>
            </a:pPr>
            <a:r>
              <a:rPr sz="2400" b="1" dirty="0">
                <a:latin typeface="微软雅黑" panose="020B0503020204020204" charset="-122"/>
                <a:ea typeface="微软雅黑" panose="020B0503020204020204" charset="-122"/>
                <a:cs typeface="微软雅黑" panose="020B0503020204020204" charset="-122"/>
              </a:rPr>
              <a:t>《班主任</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《钟鼓楼》《如意》、《我爱每一片绿叶》《立体交叉桥》《四牌楼》</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txBox="1"/>
          <p:nvPr/>
        </p:nvSpPr>
        <p:spPr>
          <a:xfrm>
            <a:off x="236016" y="2947796"/>
            <a:ext cx="20326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2</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艺术特色：</a:t>
            </a:r>
            <a:endParaRPr sz="2400">
              <a:latin typeface="微软雅黑" panose="020B0503020204020204" charset="-122"/>
              <a:cs typeface="微软雅黑" panose="020B0503020204020204" charset="-122"/>
            </a:endParaRPr>
          </a:p>
        </p:txBody>
      </p:sp>
      <p:sp>
        <p:nvSpPr>
          <p:cNvPr id="7" name="object 7"/>
          <p:cNvSpPr txBox="1"/>
          <p:nvPr/>
        </p:nvSpPr>
        <p:spPr>
          <a:xfrm>
            <a:off x="507288" y="3533394"/>
            <a:ext cx="7519034" cy="1563370"/>
          </a:xfrm>
          <a:prstGeom prst="rect">
            <a:avLst/>
          </a:prstGeom>
        </p:spPr>
        <p:txBody>
          <a:bodyPr vert="horz" wrap="square" lIns="0" tIns="12700" rIns="0" bIns="0" rtlCol="0">
            <a:spAutoFit/>
          </a:bodyPr>
          <a:lstStyle/>
          <a:p>
            <a:pPr marL="800735" indent="-788670">
              <a:lnSpc>
                <a:spcPct val="100000"/>
              </a:lnSpc>
              <a:spcBef>
                <a:spcPts val="10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追求中和之美</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72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作品具有理想主义的象征意味</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173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对人生社会终极价值的叩问，对文学、人生的思考</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title"/>
          </p:nvPr>
        </p:nvSpPr>
        <p:spPr>
          <a:xfrm>
            <a:off x="702055" y="335406"/>
            <a:ext cx="241363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5.2.3</a:t>
            </a:r>
            <a:r>
              <a:rPr sz="2800" b="1" spc="-80"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主要作家</a:t>
            </a:r>
            <a:endParaRPr sz="2800">
              <a:latin typeface="微软雅黑" panose="020B0503020204020204" charset="-122"/>
              <a:cs typeface="微软雅黑" panose="020B0503020204020204" charset="-122"/>
            </a:endParaRPr>
          </a:p>
        </p:txBody>
      </p:sp>
      <p:sp>
        <p:nvSpPr>
          <p:cNvPr id="10" name="object 10"/>
          <p:cNvSpPr/>
          <p:nvPr/>
        </p:nvSpPr>
        <p:spPr>
          <a:xfrm>
            <a:off x="10559795" y="4384547"/>
            <a:ext cx="1488948" cy="2051304"/>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2448305" y="2926842"/>
            <a:ext cx="935990" cy="502920"/>
          </a:xfrm>
          <a:custGeom>
            <a:avLst/>
            <a:gdLst/>
            <a:ahLst/>
            <a:cxnLst/>
            <a:rect l="l" t="t" r="r" b="b"/>
            <a:pathLst>
              <a:path w="935989" h="502920">
                <a:moveTo>
                  <a:pt x="684276" y="0"/>
                </a:moveTo>
                <a:lnTo>
                  <a:pt x="0" y="0"/>
                </a:lnTo>
                <a:lnTo>
                  <a:pt x="0" y="502920"/>
                </a:lnTo>
                <a:lnTo>
                  <a:pt x="684276" y="502920"/>
                </a:lnTo>
                <a:lnTo>
                  <a:pt x="935735" y="251460"/>
                </a:lnTo>
                <a:lnTo>
                  <a:pt x="684276" y="0"/>
                </a:lnTo>
                <a:close/>
              </a:path>
            </a:pathLst>
          </a:custGeom>
          <a:solidFill>
            <a:srgbClr val="006FC0"/>
          </a:solidFill>
        </p:spPr>
        <p:txBody>
          <a:bodyPr wrap="square" lIns="0" tIns="0" rIns="0" bIns="0" rtlCol="0"/>
          <a:lstStyle/>
          <a:p/>
        </p:txBody>
      </p:sp>
      <p:sp>
        <p:nvSpPr>
          <p:cNvPr id="12" name="object 12"/>
          <p:cNvSpPr/>
          <p:nvPr/>
        </p:nvSpPr>
        <p:spPr>
          <a:xfrm>
            <a:off x="2448305" y="2926842"/>
            <a:ext cx="935990" cy="502920"/>
          </a:xfrm>
          <a:custGeom>
            <a:avLst/>
            <a:gdLst/>
            <a:ahLst/>
            <a:cxnLst/>
            <a:rect l="l" t="t" r="r" b="b"/>
            <a:pathLst>
              <a:path w="935989" h="502920">
                <a:moveTo>
                  <a:pt x="0" y="0"/>
                </a:moveTo>
                <a:lnTo>
                  <a:pt x="684276" y="0"/>
                </a:lnTo>
                <a:lnTo>
                  <a:pt x="935735"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3" name="object 13"/>
          <p:cNvSpPr txBox="1"/>
          <p:nvPr/>
        </p:nvSpPr>
        <p:spPr>
          <a:xfrm>
            <a:off x="2686557" y="297040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9" name="文本框 8"/>
          <p:cNvSpPr txBox="1"/>
          <p:nvPr/>
        </p:nvSpPr>
        <p:spPr>
          <a:xfrm>
            <a:off x="532130" y="1936115"/>
            <a:ext cx="10977245" cy="1753235"/>
          </a:xfrm>
          <a:prstGeom prst="rect">
            <a:avLst/>
          </a:prstGeom>
          <a:noFill/>
        </p:spPr>
        <p:txBody>
          <a:bodyPr wrap="square" rtlCol="0" anchor="t">
            <a:spAutoFit/>
          </a:bodyPr>
          <a:p>
            <a:r>
              <a:rPr lang="zh-CN" altLang="en-US" b="1">
                <a:latin typeface="汉仪旗黑-75S" panose="00020600040101010101" charset="-122"/>
                <a:ea typeface="汉仪旗黑-75S" panose="00020600040101010101" charset="-122"/>
                <a:cs typeface="汉仪旗黑-75S" panose="00020600040101010101" charset="-122"/>
              </a:rPr>
              <a:t>故事发生在1982年12月12日这天上午5点到下午5点，四合院里薛家办喜事，在这场婚礼上出现了各式各样的人物和状况：一位女大学生单恋着一个翻译，这个翻译和他的对象被一位农村姑娘骚扰，一位离过两次婚的女性追求一位副部长，北京乞丐后代到婚宴上蹭吃蹭喝。被一位老头不动声色地点穴，一位老编辑和一位文坛新秀发生争执……局长、编辑、翻译、大学生、工人、医生、演员等各式各样的人物齐聚一堂。</a:t>
            </a:r>
            <a:endParaRPr lang="zh-CN" altLang="en-US" b="1">
              <a:latin typeface="汉仪旗黑-75S" panose="00020600040101010101" charset="-122"/>
              <a:ea typeface="汉仪旗黑-75S" panose="00020600040101010101" charset="-122"/>
              <a:cs typeface="汉仪旗黑-75S" panose="00020600040101010101" charset="-122"/>
            </a:endParaRPr>
          </a:p>
          <a:p>
            <a:r>
              <a:rPr lang="zh-CN" altLang="en-US" b="1">
                <a:latin typeface="汉仪旗黑-75S" panose="00020600040101010101" charset="-122"/>
                <a:ea typeface="汉仪旗黑-75S" panose="00020600040101010101" charset="-122"/>
                <a:cs typeface="汉仪旗黑-75S" panose="00020600040101010101" charset="-122"/>
              </a:rPr>
              <a:t>《钟鼓楼》中还包括北京钟鼓楼、四合院的变迁，饭馆、结婚风俗的变化，武术方面的知识等，还介绍了很多老北京特色，例如“什刹海”、“豆汁”、等。【橘瓣式结构】结婚风俗变化、四合院变迁。。。</a:t>
            </a:r>
            <a:endParaRPr lang="zh-CN" altLang="en-US" b="1">
              <a:latin typeface="汉仪旗黑-75S" panose="00020600040101010101" charset="-122"/>
              <a:ea typeface="汉仪旗黑-75S" panose="00020600040101010101" charset="-122"/>
              <a:cs typeface="汉仪旗黑-75S" panose="00020600040101010101"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2298560"/>
            <a:ext cx="7120890"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倪吾诚这个一事无成的知识分子典型出自王蒙的</a:t>
            </a:r>
            <a:r>
              <a:rPr sz="2400" dirty="0">
                <a:solidFill>
                  <a:srgbClr val="1F2C3C"/>
                </a:solidFill>
                <a:latin typeface="宋体" panose="02010600030101010101" pitchFamily="2" charset="-122"/>
                <a:cs typeface="宋体" panose="02010600030101010101" pitchFamily="2" charset="-122"/>
              </a:rPr>
              <a:t>（</a:t>
            </a:r>
            <a:r>
              <a:rPr sz="2400" spc="-58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67804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《活动变人形》  </a:t>
            </a: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《布礼》</a:t>
            </a:r>
            <a:endParaRPr sz="2400">
              <a:latin typeface="宋体" panose="02010600030101010101" pitchFamily="2" charset="-122"/>
              <a:cs typeface="宋体" panose="02010600030101010101" pitchFamily="2" charset="-122"/>
            </a:endParaRPr>
          </a:p>
          <a:p>
            <a:pPr marL="12700" marR="5271135">
              <a:lnSpc>
                <a:spcPts val="4320"/>
              </a:lnSpc>
              <a:spcBef>
                <a:spcPts val="5"/>
              </a:spcBef>
            </a:pP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《蝴蝶》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《春之声》</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2298560"/>
            <a:ext cx="7120890" cy="2703195"/>
          </a:xfrm>
          <a:prstGeom prst="rect">
            <a:avLst/>
          </a:prstGeom>
        </p:spPr>
        <p:txBody>
          <a:bodyPr vert="horz" wrap="square" lIns="0" tIns="162560" rIns="0" bIns="0" rtlCol="0">
            <a:spAutoFit/>
          </a:bodyPr>
          <a:lstStyle/>
          <a:p>
            <a:pPr marL="12700">
              <a:lnSpc>
                <a:spcPct val="100000"/>
              </a:lnSpc>
              <a:spcBef>
                <a:spcPts val="1280"/>
              </a:spcBef>
            </a:pPr>
            <a:r>
              <a:rPr sz="2400" spc="-5" dirty="0">
                <a:solidFill>
                  <a:srgbClr val="1F2C3C"/>
                </a:solidFill>
                <a:latin typeface="宋体" panose="02010600030101010101" pitchFamily="2" charset="-122"/>
                <a:cs typeface="宋体" panose="02010600030101010101" pitchFamily="2" charset="-122"/>
              </a:rPr>
              <a:t>倪吾诚这个一事无成的知识分子典型出自王蒙的</a:t>
            </a:r>
            <a:r>
              <a:rPr sz="2400" dirty="0">
                <a:solidFill>
                  <a:srgbClr val="1F2C3C"/>
                </a:solidFill>
                <a:latin typeface="宋体" panose="02010600030101010101" pitchFamily="2" charset="-122"/>
                <a:cs typeface="宋体" panose="02010600030101010101" pitchFamily="2" charset="-122"/>
              </a:rPr>
              <a:t>（</a:t>
            </a:r>
            <a:r>
              <a:rPr sz="2400" spc="-58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80"/>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《活动变人形</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《布礼》</a:t>
            </a:r>
            <a:endParaRPr sz="2400">
              <a:latin typeface="宋体" panose="02010600030101010101" pitchFamily="2" charset="-122"/>
              <a:cs typeface="宋体" panose="02010600030101010101" pitchFamily="2" charset="-122"/>
            </a:endParaRPr>
          </a:p>
          <a:p>
            <a:pPr marL="12700" marR="5271135">
              <a:lnSpc>
                <a:spcPct val="150000"/>
              </a:lnSpc>
            </a:pP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《蝴蝶》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《春之声》</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2264998"/>
            <a:ext cx="9340215" cy="3285490"/>
          </a:xfrm>
          <a:prstGeom prst="rect">
            <a:avLst/>
          </a:prstGeom>
        </p:spPr>
        <p:txBody>
          <a:bodyPr vert="horz" wrap="square" lIns="0" tIns="196215" rIns="0" bIns="0" rtlCol="0">
            <a:spAutoFit/>
          </a:bodyPr>
          <a:lstStyle/>
          <a:p>
            <a:pPr marL="12700">
              <a:lnSpc>
                <a:spcPct val="100000"/>
              </a:lnSpc>
              <a:spcBef>
                <a:spcPts val="1545"/>
              </a:spcBef>
            </a:pPr>
            <a:r>
              <a:rPr sz="2400" spc="-5" dirty="0">
                <a:latin typeface="宋体" panose="02010600030101010101" pitchFamily="2" charset="-122"/>
                <a:cs typeface="宋体" panose="02010600030101010101" pitchFamily="2" charset="-122"/>
              </a:rPr>
              <a:t>王蒙对新时期文学的贡</a:t>
            </a:r>
            <a:r>
              <a:rPr sz="2400" dirty="0">
                <a:latin typeface="宋体" panose="02010600030101010101" pitchFamily="2" charset="-122"/>
                <a:cs typeface="宋体" panose="02010600030101010101" pitchFamily="2" charset="-122"/>
              </a:rPr>
              <a:t>献</a:t>
            </a:r>
            <a:r>
              <a:rPr sz="2400" spc="-545" dirty="0">
                <a:latin typeface="宋体" panose="02010600030101010101" pitchFamily="2" charset="-122"/>
                <a:cs typeface="宋体" panose="02010600030101010101" pitchFamily="2" charset="-122"/>
              </a:rPr>
              <a:t> </a:t>
            </a:r>
            <a:r>
              <a:rPr sz="2400" dirty="0">
                <a:latin typeface="宋体" panose="02010600030101010101" pitchFamily="2" charset="-122"/>
                <a:cs typeface="宋体" panose="02010600030101010101" pitchFamily="2" charset="-122"/>
              </a:rPr>
              <a:t>，是</a:t>
            </a:r>
            <a:r>
              <a:rPr sz="2400" spc="-20" dirty="0">
                <a:latin typeface="宋体" panose="02010600030101010101" pitchFamily="2" charset="-122"/>
                <a:cs typeface="宋体" panose="02010600030101010101" pitchFamily="2" charset="-122"/>
              </a:rPr>
              <a:t>较</a:t>
            </a:r>
            <a:r>
              <a:rPr sz="2400" dirty="0">
                <a:latin typeface="宋体" panose="02010600030101010101" pitchFamily="2" charset="-122"/>
                <a:cs typeface="宋体" panose="02010600030101010101" pitchFamily="2" charset="-122"/>
              </a:rPr>
              <a:t>早借鉴</a:t>
            </a:r>
            <a:r>
              <a:rPr sz="2400" spc="-10" dirty="0">
                <a:latin typeface="宋体" panose="02010600030101010101" pitchFamily="2" charset="-122"/>
                <a:cs typeface="宋体" panose="02010600030101010101" pitchFamily="2" charset="-122"/>
              </a:rPr>
              <a:t>了</a:t>
            </a:r>
            <a:r>
              <a:rPr sz="2400" dirty="0">
                <a:latin typeface="宋体" panose="02010600030101010101" pitchFamily="2" charset="-122"/>
                <a:cs typeface="宋体" panose="02010600030101010101" pitchFamily="2" charset="-122"/>
              </a:rPr>
              <a:t>西方现</a:t>
            </a:r>
            <a:r>
              <a:rPr sz="2400" spc="-10" dirty="0">
                <a:latin typeface="宋体" panose="02010600030101010101" pitchFamily="2" charset="-122"/>
                <a:cs typeface="宋体" panose="02010600030101010101" pitchFamily="2" charset="-122"/>
              </a:rPr>
              <a:t>代</a:t>
            </a:r>
            <a:r>
              <a:rPr sz="2400" dirty="0">
                <a:latin typeface="宋体" panose="02010600030101010101" pitchFamily="2" charset="-122"/>
                <a:cs typeface="宋体" panose="02010600030101010101" pitchFamily="2" charset="-122"/>
              </a:rPr>
              <a:t>派小说</a:t>
            </a:r>
            <a:r>
              <a:rPr sz="2400" spc="-10" dirty="0">
                <a:latin typeface="宋体" panose="02010600030101010101" pitchFamily="2" charset="-122"/>
                <a:cs typeface="宋体" panose="02010600030101010101" pitchFamily="2" charset="-122"/>
              </a:rPr>
              <a:t>表</a:t>
            </a:r>
            <a:r>
              <a:rPr sz="2400" dirty="0">
                <a:latin typeface="宋体" panose="02010600030101010101" pitchFamily="2" charset="-122"/>
                <a:cs typeface="宋体" panose="02010600030101010101" pitchFamily="2" charset="-122"/>
              </a:rPr>
              <a:t>现手法</a:t>
            </a:r>
            <a:r>
              <a:rPr sz="2400" spc="-550" dirty="0">
                <a:latin typeface="宋体" panose="02010600030101010101" pitchFamily="2" charset="-122"/>
                <a:cs typeface="宋体" panose="02010600030101010101" pitchFamily="2" charset="-122"/>
              </a:rPr>
              <a:t> </a:t>
            </a:r>
            <a:r>
              <a:rPr sz="2400"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dirty="0">
                <a:latin typeface="宋体" panose="02010600030101010101" pitchFamily="2" charset="-122"/>
                <a:cs typeface="宋体" panose="02010600030101010101" pitchFamily="2" charset="-122"/>
              </a:rPr>
              <a:t>创作了一批（</a:t>
            </a:r>
            <a:r>
              <a:rPr sz="2400" spc="-545" dirty="0">
                <a:latin typeface="宋体" panose="02010600030101010101" pitchFamily="2" charset="-122"/>
                <a:cs typeface="宋体" panose="02010600030101010101" pitchFamily="2" charset="-122"/>
              </a:rPr>
              <a:t> </a:t>
            </a:r>
            <a:r>
              <a:rPr sz="2400"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Arial" panose="020B0604020202020204"/>
                <a:cs typeface="Arial" panose="020B0604020202020204"/>
              </a:rPr>
              <a:t>A:</a:t>
            </a:r>
            <a:r>
              <a:rPr sz="2400" dirty="0">
                <a:latin typeface="宋体" panose="02010600030101010101" pitchFamily="2" charset="-122"/>
                <a:cs typeface="宋体" panose="02010600030101010101" pitchFamily="2" charset="-122"/>
              </a:rPr>
              <a:t>改革小说</a:t>
            </a:r>
            <a:endParaRPr sz="2400">
              <a:latin typeface="宋体" panose="02010600030101010101" pitchFamily="2" charset="-122"/>
              <a:cs typeface="宋体" panose="02010600030101010101" pitchFamily="2" charset="-122"/>
            </a:endParaRPr>
          </a:p>
          <a:p>
            <a:pPr marL="12700" marR="7490460">
              <a:lnSpc>
                <a:spcPct val="150000"/>
              </a:lnSpc>
              <a:spcBef>
                <a:spcPts val="5"/>
              </a:spcBef>
            </a:pPr>
            <a:r>
              <a:rPr sz="2400" spc="-5" dirty="0">
                <a:latin typeface="Arial" panose="020B0604020202020204"/>
                <a:cs typeface="Arial" panose="020B0604020202020204"/>
              </a:rPr>
              <a:t>B:</a:t>
            </a:r>
            <a:r>
              <a:rPr sz="2400" dirty="0">
                <a:latin typeface="宋体" panose="02010600030101010101" pitchFamily="2" charset="-122"/>
                <a:cs typeface="宋体" panose="02010600030101010101" pitchFamily="2" charset="-122"/>
              </a:rPr>
              <a:t>寻根小说 </a:t>
            </a:r>
            <a:r>
              <a:rPr sz="2400" spc="-5" dirty="0">
                <a:latin typeface="Arial" panose="020B0604020202020204"/>
                <a:cs typeface="Arial" panose="020B0604020202020204"/>
              </a:rPr>
              <a:t>C:</a:t>
            </a:r>
            <a:r>
              <a:rPr sz="2400" dirty="0">
                <a:latin typeface="宋体" panose="02010600030101010101" pitchFamily="2" charset="-122"/>
                <a:cs typeface="宋体" panose="02010600030101010101" pitchFamily="2" charset="-122"/>
              </a:rPr>
              <a:t>诗化小说 </a:t>
            </a:r>
            <a:r>
              <a:rPr sz="2400" spc="-10" dirty="0">
                <a:latin typeface="Arial" panose="020B0604020202020204"/>
                <a:cs typeface="Arial" panose="020B0604020202020204"/>
              </a:rPr>
              <a:t>D</a:t>
            </a:r>
            <a:r>
              <a:rPr sz="2400" dirty="0">
                <a:latin typeface="Arial" panose="020B0604020202020204"/>
                <a:cs typeface="Arial" panose="020B0604020202020204"/>
              </a:rPr>
              <a:t>:</a:t>
            </a:r>
            <a:r>
              <a:rPr sz="2400" spc="-5" dirty="0">
                <a:latin typeface="宋体" panose="02010600030101010101" pitchFamily="2" charset="-122"/>
                <a:cs typeface="宋体" panose="02010600030101010101" pitchFamily="2" charset="-122"/>
              </a:rPr>
              <a:t>意识流小说</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2264998"/>
            <a:ext cx="9340215" cy="3285490"/>
          </a:xfrm>
          <a:prstGeom prst="rect">
            <a:avLst/>
          </a:prstGeom>
        </p:spPr>
        <p:txBody>
          <a:bodyPr vert="horz" wrap="square" lIns="0" tIns="196215" rIns="0" bIns="0" rtlCol="0">
            <a:spAutoFit/>
          </a:bodyPr>
          <a:lstStyle/>
          <a:p>
            <a:pPr marL="12700">
              <a:lnSpc>
                <a:spcPct val="100000"/>
              </a:lnSpc>
              <a:spcBef>
                <a:spcPts val="1545"/>
              </a:spcBef>
            </a:pPr>
            <a:r>
              <a:rPr sz="2400" spc="-5" dirty="0">
                <a:latin typeface="宋体" panose="02010600030101010101" pitchFamily="2" charset="-122"/>
                <a:cs typeface="宋体" panose="02010600030101010101" pitchFamily="2" charset="-122"/>
              </a:rPr>
              <a:t>王蒙对新时期文学的贡</a:t>
            </a:r>
            <a:r>
              <a:rPr sz="2400" dirty="0">
                <a:latin typeface="宋体" panose="02010600030101010101" pitchFamily="2" charset="-122"/>
                <a:cs typeface="宋体" panose="02010600030101010101" pitchFamily="2" charset="-122"/>
              </a:rPr>
              <a:t>献</a:t>
            </a:r>
            <a:r>
              <a:rPr sz="2400" spc="-545" dirty="0">
                <a:latin typeface="宋体" panose="02010600030101010101" pitchFamily="2" charset="-122"/>
                <a:cs typeface="宋体" panose="02010600030101010101" pitchFamily="2" charset="-122"/>
              </a:rPr>
              <a:t> </a:t>
            </a:r>
            <a:r>
              <a:rPr sz="2400" dirty="0">
                <a:latin typeface="宋体" panose="02010600030101010101" pitchFamily="2" charset="-122"/>
                <a:cs typeface="宋体" panose="02010600030101010101" pitchFamily="2" charset="-122"/>
              </a:rPr>
              <a:t>，是</a:t>
            </a:r>
            <a:r>
              <a:rPr sz="2400" spc="-20" dirty="0">
                <a:latin typeface="宋体" panose="02010600030101010101" pitchFamily="2" charset="-122"/>
                <a:cs typeface="宋体" panose="02010600030101010101" pitchFamily="2" charset="-122"/>
              </a:rPr>
              <a:t>较</a:t>
            </a:r>
            <a:r>
              <a:rPr sz="2400" dirty="0">
                <a:latin typeface="宋体" panose="02010600030101010101" pitchFamily="2" charset="-122"/>
                <a:cs typeface="宋体" panose="02010600030101010101" pitchFamily="2" charset="-122"/>
              </a:rPr>
              <a:t>早借鉴</a:t>
            </a:r>
            <a:r>
              <a:rPr sz="2400" spc="-10" dirty="0">
                <a:latin typeface="宋体" panose="02010600030101010101" pitchFamily="2" charset="-122"/>
                <a:cs typeface="宋体" panose="02010600030101010101" pitchFamily="2" charset="-122"/>
              </a:rPr>
              <a:t>了</a:t>
            </a:r>
            <a:r>
              <a:rPr sz="2400" dirty="0">
                <a:latin typeface="宋体" panose="02010600030101010101" pitchFamily="2" charset="-122"/>
                <a:cs typeface="宋体" panose="02010600030101010101" pitchFamily="2" charset="-122"/>
              </a:rPr>
              <a:t>西方现</a:t>
            </a:r>
            <a:r>
              <a:rPr sz="2400" spc="-10" dirty="0">
                <a:latin typeface="宋体" panose="02010600030101010101" pitchFamily="2" charset="-122"/>
                <a:cs typeface="宋体" panose="02010600030101010101" pitchFamily="2" charset="-122"/>
              </a:rPr>
              <a:t>代</a:t>
            </a:r>
            <a:r>
              <a:rPr sz="2400" dirty="0">
                <a:latin typeface="宋体" panose="02010600030101010101" pitchFamily="2" charset="-122"/>
                <a:cs typeface="宋体" panose="02010600030101010101" pitchFamily="2" charset="-122"/>
              </a:rPr>
              <a:t>派小说</a:t>
            </a:r>
            <a:r>
              <a:rPr sz="2400" spc="-10" dirty="0">
                <a:latin typeface="宋体" panose="02010600030101010101" pitchFamily="2" charset="-122"/>
                <a:cs typeface="宋体" panose="02010600030101010101" pitchFamily="2" charset="-122"/>
              </a:rPr>
              <a:t>表</a:t>
            </a:r>
            <a:r>
              <a:rPr sz="2400" dirty="0">
                <a:latin typeface="宋体" panose="02010600030101010101" pitchFamily="2" charset="-122"/>
                <a:cs typeface="宋体" panose="02010600030101010101" pitchFamily="2" charset="-122"/>
              </a:rPr>
              <a:t>现手法</a:t>
            </a:r>
            <a:r>
              <a:rPr sz="2400" spc="-550" dirty="0">
                <a:latin typeface="宋体" panose="02010600030101010101" pitchFamily="2" charset="-122"/>
                <a:cs typeface="宋体" panose="02010600030101010101" pitchFamily="2" charset="-122"/>
              </a:rPr>
              <a:t> </a:t>
            </a:r>
            <a:r>
              <a:rPr sz="2400"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dirty="0">
                <a:latin typeface="宋体" panose="02010600030101010101" pitchFamily="2" charset="-122"/>
                <a:cs typeface="宋体" panose="02010600030101010101" pitchFamily="2" charset="-122"/>
              </a:rPr>
              <a:t>创作了一批（</a:t>
            </a:r>
            <a:r>
              <a:rPr sz="2400" spc="-545" dirty="0">
                <a:latin typeface="宋体" panose="02010600030101010101" pitchFamily="2" charset="-122"/>
                <a:cs typeface="宋体" panose="02010600030101010101" pitchFamily="2" charset="-122"/>
              </a:rPr>
              <a:t> </a:t>
            </a:r>
            <a:r>
              <a:rPr sz="2400"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Arial" panose="020B0604020202020204"/>
                <a:cs typeface="Arial" panose="020B0604020202020204"/>
              </a:rPr>
              <a:t>A:</a:t>
            </a:r>
            <a:r>
              <a:rPr sz="2400" dirty="0">
                <a:latin typeface="宋体" panose="02010600030101010101" pitchFamily="2" charset="-122"/>
                <a:cs typeface="宋体" panose="02010600030101010101" pitchFamily="2" charset="-122"/>
              </a:rPr>
              <a:t>改革小说</a:t>
            </a:r>
            <a:endParaRPr sz="2400">
              <a:latin typeface="宋体" panose="02010600030101010101" pitchFamily="2" charset="-122"/>
              <a:cs typeface="宋体" panose="02010600030101010101" pitchFamily="2" charset="-122"/>
            </a:endParaRPr>
          </a:p>
          <a:p>
            <a:pPr marL="12700" marR="7465695">
              <a:lnSpc>
                <a:spcPct val="150000"/>
              </a:lnSpc>
              <a:spcBef>
                <a:spcPts val="5"/>
              </a:spcBef>
            </a:pPr>
            <a:r>
              <a:rPr sz="2400" spc="-5" dirty="0">
                <a:latin typeface="Arial" panose="020B0604020202020204"/>
                <a:cs typeface="Arial" panose="020B0604020202020204"/>
              </a:rPr>
              <a:t>B:</a:t>
            </a:r>
            <a:r>
              <a:rPr sz="2400" dirty="0">
                <a:latin typeface="宋体" panose="02010600030101010101" pitchFamily="2" charset="-122"/>
                <a:cs typeface="宋体" panose="02010600030101010101" pitchFamily="2" charset="-122"/>
              </a:rPr>
              <a:t>寻根小说 </a:t>
            </a:r>
            <a:r>
              <a:rPr sz="2400" spc="-5" dirty="0">
                <a:latin typeface="Arial" panose="020B0604020202020204"/>
                <a:cs typeface="Arial" panose="020B0604020202020204"/>
              </a:rPr>
              <a:t>C:</a:t>
            </a:r>
            <a:r>
              <a:rPr sz="2400" dirty="0">
                <a:latin typeface="宋体" panose="02010600030101010101" pitchFamily="2" charset="-122"/>
                <a:cs typeface="宋体" panose="02010600030101010101" pitchFamily="2" charset="-122"/>
              </a:rPr>
              <a:t>诗化小说 </a:t>
            </a:r>
            <a:r>
              <a:rPr sz="2400" b="1" spc="-10" dirty="0">
                <a:solidFill>
                  <a:srgbClr val="C00000"/>
                </a:solidFill>
                <a:latin typeface="Arial" panose="020B0604020202020204"/>
                <a:cs typeface="Arial" panose="020B0604020202020204"/>
              </a:rPr>
              <a:t>D</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意识流小说</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07439" y="1888997"/>
            <a:ext cx="8035290" cy="2702560"/>
          </a:xfrm>
          <a:prstGeom prst="rect">
            <a:avLst/>
          </a:prstGeom>
        </p:spPr>
        <p:txBody>
          <a:bodyPr vert="horz" wrap="square" lIns="0" tIns="161925" rIns="0" bIns="0" rtlCol="0">
            <a:spAutoFit/>
          </a:bodyPr>
          <a:lstStyle/>
          <a:p>
            <a:pPr marL="12700">
              <a:lnSpc>
                <a:spcPct val="100000"/>
              </a:lnSpc>
              <a:spcBef>
                <a:spcPts val="1275"/>
              </a:spcBef>
            </a:pPr>
            <a:r>
              <a:rPr sz="2400" dirty="0">
                <a:solidFill>
                  <a:srgbClr val="1F2C3C"/>
                </a:solidFill>
                <a:latin typeface="宋体" panose="02010600030101010101" pitchFamily="2" charset="-122"/>
                <a:cs typeface="宋体" panose="02010600030101010101" pitchFamily="2" charset="-122"/>
              </a:rPr>
              <a:t>张贤亮描写右派许灵均在磨难中得以精神升华的小说是（</a:t>
            </a:r>
            <a:r>
              <a:rPr sz="2400" spc="-67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678045">
              <a:lnSpc>
                <a:spcPts val="4320"/>
              </a:lnSpc>
              <a:spcBef>
                <a:spcPts val="125"/>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《邢老汉和狗的故事》  </a:t>
            </a:r>
            <a:r>
              <a:rPr sz="2400" spc="-5" dirty="0">
                <a:solidFill>
                  <a:srgbClr val="1F2C3C"/>
                </a:solidFill>
                <a:latin typeface="Arial" panose="020B0604020202020204"/>
                <a:cs typeface="Arial" panose="020B0604020202020204"/>
              </a:rPr>
              <a:t>B:</a:t>
            </a:r>
            <a:r>
              <a:rPr sz="2400" dirty="0">
                <a:solidFill>
                  <a:srgbClr val="1F2C3C"/>
                </a:solidFill>
                <a:latin typeface="宋体" panose="02010600030101010101" pitchFamily="2" charset="-122"/>
                <a:cs typeface="宋体" panose="02010600030101010101" pitchFamily="2" charset="-122"/>
              </a:rPr>
              <a:t>《灵与肉》</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spc="-5" dirty="0">
                <a:solidFill>
                  <a:srgbClr val="1F2C3C"/>
                </a:solidFill>
                <a:latin typeface="宋体" panose="02010600030101010101" pitchFamily="2" charset="-122"/>
                <a:cs typeface="宋体" panose="02010600030101010101" pitchFamily="2" charset="-122"/>
              </a:rPr>
              <a:t>《绿化树</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spc="-5" dirty="0">
                <a:solidFill>
                  <a:srgbClr val="1F2C3C"/>
                </a:solidFill>
                <a:latin typeface="Arial" panose="020B0604020202020204"/>
                <a:cs typeface="Arial" panose="020B0604020202020204"/>
              </a:rPr>
              <a:t>D:</a:t>
            </a:r>
            <a:r>
              <a:rPr sz="2400" dirty="0">
                <a:solidFill>
                  <a:srgbClr val="1F2C3C"/>
                </a:solidFill>
                <a:latin typeface="宋体" panose="02010600030101010101" pitchFamily="2" charset="-122"/>
                <a:cs typeface="宋体" panose="02010600030101010101" pitchFamily="2" charset="-122"/>
              </a:rPr>
              <a:t>《男人的一半是女人》</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79</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1107439" y="1888997"/>
            <a:ext cx="8035290" cy="2702560"/>
          </a:xfrm>
          <a:prstGeom prst="rect">
            <a:avLst/>
          </a:prstGeom>
        </p:spPr>
        <p:txBody>
          <a:bodyPr vert="horz" wrap="square" lIns="0" tIns="161925" rIns="0" bIns="0" rtlCol="0">
            <a:spAutoFit/>
          </a:bodyPr>
          <a:lstStyle/>
          <a:p>
            <a:pPr marL="12700">
              <a:lnSpc>
                <a:spcPct val="100000"/>
              </a:lnSpc>
              <a:spcBef>
                <a:spcPts val="1275"/>
              </a:spcBef>
            </a:pPr>
            <a:r>
              <a:rPr sz="2400" dirty="0">
                <a:solidFill>
                  <a:srgbClr val="1F2C3C"/>
                </a:solidFill>
                <a:latin typeface="宋体" panose="02010600030101010101" pitchFamily="2" charset="-122"/>
                <a:cs typeface="宋体" panose="02010600030101010101" pitchFamily="2" charset="-122"/>
              </a:rPr>
              <a:t>张贤亮描写右派许灵均在磨难中得以精神升华的小说是（</a:t>
            </a:r>
            <a:r>
              <a:rPr sz="2400" spc="-670"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80"/>
              </a:spcBef>
            </a:pPr>
            <a:r>
              <a:rPr sz="2400" spc="-5" dirty="0">
                <a:solidFill>
                  <a:srgbClr val="1F2C3C"/>
                </a:solidFill>
                <a:latin typeface="Arial" panose="020B0604020202020204"/>
                <a:cs typeface="Arial" panose="020B0604020202020204"/>
              </a:rPr>
              <a:t>A:</a:t>
            </a:r>
            <a:r>
              <a:rPr sz="2400" dirty="0">
                <a:solidFill>
                  <a:srgbClr val="1F2C3C"/>
                </a:solidFill>
                <a:latin typeface="宋体" panose="02010600030101010101" pitchFamily="2" charset="-122"/>
                <a:cs typeface="宋体" panose="02010600030101010101" pitchFamily="2" charset="-122"/>
              </a:rPr>
              <a:t>《邢老汉和狗的故事》</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10" dirty="0">
                <a:solidFill>
                  <a:srgbClr val="C00000"/>
                </a:solidFill>
                <a:latin typeface="Arial" panose="020B0604020202020204"/>
                <a:cs typeface="Arial" panose="020B0604020202020204"/>
              </a:rPr>
              <a:t>B</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《灵与肉</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spc="-5" dirty="0">
                <a:solidFill>
                  <a:srgbClr val="1F2C3C"/>
                </a:solidFill>
                <a:latin typeface="宋体" panose="02010600030101010101" pitchFamily="2" charset="-122"/>
                <a:cs typeface="宋体" panose="02010600030101010101" pitchFamily="2" charset="-122"/>
              </a:rPr>
              <a:t>《绿化树</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spc="-5" dirty="0">
                <a:solidFill>
                  <a:srgbClr val="1F2C3C"/>
                </a:solidFill>
                <a:latin typeface="Arial" panose="020B0604020202020204"/>
                <a:cs typeface="Arial" panose="020B0604020202020204"/>
              </a:rPr>
              <a:t>D:</a:t>
            </a:r>
            <a:r>
              <a:rPr sz="2400" dirty="0">
                <a:solidFill>
                  <a:srgbClr val="1F2C3C"/>
                </a:solidFill>
                <a:latin typeface="宋体" panose="02010600030101010101" pitchFamily="2" charset="-122"/>
                <a:cs typeface="宋体" panose="02010600030101010101" pitchFamily="2" charset="-122"/>
              </a:rPr>
              <a:t>《男人的一半是女人》</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647801" y="396367"/>
            <a:ext cx="21564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（四）高晓声</a:t>
            </a:r>
            <a:endParaRPr sz="2800">
              <a:latin typeface="微软雅黑" panose="020B0503020204020204" charset="-122"/>
              <a:cs typeface="微软雅黑" panose="020B0503020204020204" charset="-122"/>
            </a:endParaRPr>
          </a:p>
        </p:txBody>
      </p:sp>
      <p:sp>
        <p:nvSpPr>
          <p:cNvPr id="6" name="object 6"/>
          <p:cNvSpPr txBox="1"/>
          <p:nvPr/>
        </p:nvSpPr>
        <p:spPr>
          <a:xfrm>
            <a:off x="103505" y="1121410"/>
            <a:ext cx="12088495" cy="1175385"/>
          </a:xfrm>
          <a:prstGeom prst="rect">
            <a:avLst/>
          </a:prstGeom>
        </p:spPr>
        <p:txBody>
          <a:bodyPr vert="horz" wrap="square" lIns="0" tIns="12065" rIns="0" bIns="0" rtlCol="0">
            <a:spAutoFit/>
          </a:bodyPr>
          <a:lstStyle/>
          <a:p>
            <a:pPr marL="12700">
              <a:lnSpc>
                <a:spcPct val="100000"/>
              </a:lnSpc>
              <a:spcBef>
                <a:spcPts val="95"/>
              </a:spcBef>
              <a:tabLst>
                <a:tab pos="3766820" algn="l"/>
                <a:tab pos="4251325" algn="l"/>
              </a:tabLst>
            </a:pPr>
            <a:r>
              <a:rPr sz="2800" b="1" spc="-5" dirty="0">
                <a:latin typeface="微软雅黑" panose="020B0503020204020204" charset="-122"/>
                <a:ea typeface="微软雅黑" panose="020B0503020204020204" charset="-122"/>
                <a:cs typeface="微软雅黑" panose="020B0503020204020204" charset="-122"/>
              </a:rPr>
              <a:t>1、主要成就</a:t>
            </a:r>
            <a:r>
              <a:rPr sz="2800" b="1" spc="-20"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乡土小</a:t>
            </a:r>
            <a:r>
              <a:rPr sz="2400" b="1" dirty="0">
                <a:latin typeface="微软雅黑" panose="020B0503020204020204" charset="-122"/>
                <a:ea typeface="微软雅黑" panose="020B0503020204020204" charset="-122"/>
                <a:cs typeface="微软雅黑" panose="020B0503020204020204" charset="-122"/>
              </a:rPr>
              <a:t>说	，	</a:t>
            </a:r>
            <a:r>
              <a:rPr sz="2400" b="1" spc="-5" dirty="0">
                <a:latin typeface="微软雅黑" panose="020B0503020204020204" charset="-122"/>
                <a:ea typeface="微软雅黑" panose="020B0503020204020204" charset="-122"/>
                <a:cs typeface="微软雅黑" panose="020B0503020204020204" charset="-122"/>
              </a:rPr>
              <a:t>以“探究者”的眼光塑造一批“中国农民的灵魂”的形象</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5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a:t>
            </a:r>
            <a:r>
              <a:rPr sz="2800" b="1" spc="-5" dirty="0">
                <a:latin typeface="微软雅黑" panose="020B0503020204020204" charset="-122"/>
                <a:ea typeface="微软雅黑" panose="020B0503020204020204" charset="-122"/>
                <a:cs typeface="微软雅黑" panose="020B0503020204020204" charset="-122"/>
              </a:rPr>
              <a:t>主要作品：</a:t>
            </a:r>
            <a:r>
              <a:rPr sz="2400" b="1" dirty="0">
                <a:latin typeface="微软雅黑" panose="020B0503020204020204" charset="-122"/>
                <a:ea typeface="微软雅黑" panose="020B0503020204020204" charset="-122"/>
                <a:cs typeface="微软雅黑" panose="020B0503020204020204" charset="-122"/>
              </a:rPr>
              <a:t>、《李顺大造屋》和</a:t>
            </a:r>
            <a:r>
              <a:rPr sz="2400" b="1" dirty="0">
                <a:solidFill>
                  <a:srgbClr val="C00000"/>
                </a:solidFill>
                <a:latin typeface="微软雅黑" panose="020B0503020204020204" charset="-122"/>
                <a:ea typeface="微软雅黑" panose="020B0503020204020204" charset="-122"/>
                <a:cs typeface="微软雅黑" panose="020B0503020204020204" charset="-122"/>
              </a:rPr>
              <a:t>“陈奂生系</a:t>
            </a:r>
            <a:r>
              <a:rPr sz="2400" b="1" spc="-10" dirty="0">
                <a:solidFill>
                  <a:srgbClr val="C00000"/>
                </a:solidFill>
                <a:latin typeface="微软雅黑" panose="020B0503020204020204" charset="-122"/>
                <a:ea typeface="微软雅黑" panose="020B0503020204020204" charset="-122"/>
                <a:cs typeface="微软雅黑" panose="020B0503020204020204" charset="-122"/>
              </a:rPr>
              <a:t>列</a:t>
            </a:r>
            <a:r>
              <a:rPr sz="2400" b="1" dirty="0">
                <a:solidFill>
                  <a:srgbClr val="C00000"/>
                </a:solidFill>
                <a:latin typeface="微软雅黑" panose="020B0503020204020204" charset="-122"/>
                <a:ea typeface="微软雅黑" panose="020B0503020204020204" charset="-122"/>
                <a:cs typeface="微软雅黑" panose="020B0503020204020204" charset="-122"/>
              </a:rPr>
              <a:t>”：</a:t>
            </a:r>
            <a:r>
              <a:rPr sz="2400" b="1" spc="-15" dirty="0">
                <a:solidFill>
                  <a:srgbClr val="C00000"/>
                </a:solidFill>
                <a:latin typeface="微软雅黑" panose="020B0503020204020204" charset="-122"/>
                <a:ea typeface="微软雅黑" panose="020B0503020204020204" charset="-122"/>
                <a:cs typeface="微软雅黑" panose="020B0503020204020204" charset="-122"/>
              </a:rPr>
              <a:t> </a:t>
            </a:r>
            <a:r>
              <a:rPr sz="2400" b="1" dirty="0">
                <a:solidFill>
                  <a:srgbClr val="C00000"/>
                </a:solidFill>
                <a:latin typeface="微软雅黑" panose="020B0503020204020204" charset="-122"/>
                <a:ea typeface="微软雅黑" panose="020B0503020204020204" charset="-122"/>
                <a:cs typeface="微软雅黑" panose="020B0503020204020204" charset="-122"/>
              </a:rPr>
              <a:t>《“漏斗户”主》</a:t>
            </a:r>
            <a:r>
              <a:rPr sz="2400" b="1" spc="-50" dirty="0">
                <a:solidFill>
                  <a:srgbClr val="C00000"/>
                </a:solidFill>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《陈奂生上城</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txBox="1"/>
          <p:nvPr/>
        </p:nvSpPr>
        <p:spPr>
          <a:xfrm>
            <a:off x="103428" y="2468956"/>
            <a:ext cx="4902200" cy="119380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》《陈奂生转业》《陈奂生出国》、</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490"/>
              </a:spcBef>
            </a:pPr>
            <a:r>
              <a:rPr sz="3200" b="1" dirty="0">
                <a:latin typeface="微软雅黑" panose="020B0503020204020204" charset="-122"/>
                <a:ea typeface="微软雅黑" panose="020B0503020204020204" charset="-122"/>
                <a:cs typeface="微软雅黑" panose="020B0503020204020204" charset="-122"/>
              </a:rPr>
              <a:t>3.</a:t>
            </a:r>
            <a:r>
              <a:rPr sz="2800" b="1" spc="-5" dirty="0">
                <a:latin typeface="微软雅黑" panose="020B0503020204020204" charset="-122"/>
                <a:ea typeface="微软雅黑" panose="020B0503020204020204" charset="-122"/>
                <a:cs typeface="微软雅黑" panose="020B0503020204020204" charset="-122"/>
              </a:rPr>
              <a:t>思想特征：</a:t>
            </a:r>
            <a:endParaRPr sz="28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103428" y="3663777"/>
            <a:ext cx="11788140" cy="2276475"/>
          </a:xfrm>
          <a:prstGeom prst="rect">
            <a:avLst/>
          </a:prstGeom>
        </p:spPr>
        <p:txBody>
          <a:bodyPr vert="horz" wrap="square" lIns="0" tIns="196215" rIns="0" bIns="0" rtlCol="0">
            <a:spAutoFit/>
          </a:bodyPr>
          <a:lstStyle/>
          <a:p>
            <a:pPr marL="801370" indent="-789305">
              <a:lnSpc>
                <a:spcPct val="100000"/>
              </a:lnSpc>
              <a:spcBef>
                <a:spcPts val="154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高晓声的小说创作坚持了现实主义的美学原</a:t>
            </a:r>
            <a:r>
              <a:rPr sz="2400" b="1" dirty="0">
                <a:latin typeface="微软雅黑" panose="020B0503020204020204" charset="-122"/>
                <a:ea typeface="微软雅黑" panose="020B0503020204020204" charset="-122"/>
                <a:cs typeface="微软雅黑" panose="020B0503020204020204" charset="-122"/>
              </a:rPr>
              <a:t>则</a:t>
            </a:r>
            <a:r>
              <a:rPr sz="2400" b="1" spc="-5" dirty="0">
                <a:latin typeface="微软雅黑" panose="020B0503020204020204" charset="-122"/>
                <a:ea typeface="微软雅黑" panose="020B0503020204020204" charset="-122"/>
                <a:cs typeface="微软雅黑" panose="020B0503020204020204" charset="-122"/>
              </a:rPr>
              <a:t>，他以深刻的“探求者”的眼光，塑</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造了一批被称为“中国农民的灵魂”的人物形象。</a:t>
            </a:r>
            <a:endParaRPr sz="2400" b="1">
              <a:latin typeface="微软雅黑" panose="020B0503020204020204" charset="-122"/>
              <a:ea typeface="微软雅黑" panose="020B0503020204020204" charset="-122"/>
              <a:cs typeface="微软雅黑" panose="020B0503020204020204" charset="-122"/>
            </a:endParaRPr>
          </a:p>
          <a:p>
            <a:pPr marL="12700" marR="5080">
              <a:lnSpc>
                <a:spcPts val="4320"/>
              </a:lnSpc>
              <a:spcBef>
                <a:spcPts val="385"/>
              </a:spcBef>
              <a:buSzPct val="96000"/>
              <a:buAutoNum type="arabicPlain" startAt="2"/>
              <a:tabLst>
                <a:tab pos="802005" algn="l"/>
              </a:tabLst>
            </a:pPr>
            <a:r>
              <a:rPr sz="2400" b="1" dirty="0">
                <a:latin typeface="微软雅黑" panose="020B0503020204020204" charset="-122"/>
                <a:ea typeface="微软雅黑" panose="020B0503020204020204" charset="-122"/>
                <a:cs typeface="微软雅黑" panose="020B0503020204020204" charset="-122"/>
              </a:rPr>
              <a:t>他们有着中国农民善良、朴实、忠厚的传统美德</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也有数千年的历史传统所积淀下 来的民族“劣根性”。</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3315461" y="486918"/>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AF50"/>
          </a:solidFill>
        </p:spPr>
        <p:txBody>
          <a:bodyPr wrap="square" lIns="0" tIns="0" rIns="0" bIns="0" rtlCol="0"/>
          <a:lstStyle/>
          <a:p/>
        </p:txBody>
      </p:sp>
      <p:sp>
        <p:nvSpPr>
          <p:cNvPr id="10" name="object 10"/>
          <p:cNvSpPr/>
          <p:nvPr/>
        </p:nvSpPr>
        <p:spPr>
          <a:xfrm>
            <a:off x="3315461" y="486918"/>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AF50"/>
            </a:solidFill>
          </a:ln>
        </p:spPr>
        <p:txBody>
          <a:bodyPr wrap="square" lIns="0" tIns="0" rIns="0" bIns="0" rtlCol="0"/>
          <a:lstStyle/>
          <a:p/>
        </p:txBody>
      </p:sp>
      <p:sp>
        <p:nvSpPr>
          <p:cNvPr id="11" name="object 11"/>
          <p:cNvSpPr txBox="1"/>
          <p:nvPr/>
        </p:nvSpPr>
        <p:spPr>
          <a:xfrm>
            <a:off x="3554984" y="529844"/>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2" name="object 12"/>
          <p:cNvSpPr/>
          <p:nvPr/>
        </p:nvSpPr>
        <p:spPr>
          <a:xfrm>
            <a:off x="5458840" y="2814573"/>
            <a:ext cx="937260" cy="502920"/>
          </a:xfrm>
          <a:custGeom>
            <a:avLst/>
            <a:gdLst/>
            <a:ahLst/>
            <a:cxnLst/>
            <a:rect l="l" t="t" r="r" b="b"/>
            <a:pathLst>
              <a:path w="937260" h="502919">
                <a:moveTo>
                  <a:pt x="685800" y="0"/>
                </a:moveTo>
                <a:lnTo>
                  <a:pt x="0" y="0"/>
                </a:lnTo>
                <a:lnTo>
                  <a:pt x="0" y="502919"/>
                </a:lnTo>
                <a:lnTo>
                  <a:pt x="685800" y="502919"/>
                </a:lnTo>
                <a:lnTo>
                  <a:pt x="937260" y="251460"/>
                </a:lnTo>
                <a:lnTo>
                  <a:pt x="685800" y="0"/>
                </a:lnTo>
                <a:close/>
              </a:path>
            </a:pathLst>
          </a:custGeom>
          <a:solidFill>
            <a:srgbClr val="006FC0"/>
          </a:solidFill>
        </p:spPr>
        <p:txBody>
          <a:bodyPr wrap="square" lIns="0" tIns="0" rIns="0" bIns="0" rtlCol="0"/>
          <a:lstStyle/>
          <a:p/>
        </p:txBody>
      </p:sp>
      <p:sp>
        <p:nvSpPr>
          <p:cNvPr id="13" name="object 13"/>
          <p:cNvSpPr/>
          <p:nvPr/>
        </p:nvSpPr>
        <p:spPr>
          <a:xfrm>
            <a:off x="5459730" y="2814320"/>
            <a:ext cx="936625" cy="502920"/>
          </a:xfrm>
          <a:custGeom>
            <a:avLst/>
            <a:gdLst/>
            <a:ahLst/>
            <a:cxnLst/>
            <a:rect l="l" t="t" r="r" b="b"/>
            <a:pathLst>
              <a:path w="937260" h="502919">
                <a:moveTo>
                  <a:pt x="0" y="0"/>
                </a:moveTo>
                <a:lnTo>
                  <a:pt x="685800" y="0"/>
                </a:lnTo>
                <a:lnTo>
                  <a:pt x="937260" y="251460"/>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14" name="object 14"/>
          <p:cNvSpPr txBox="1"/>
          <p:nvPr/>
        </p:nvSpPr>
        <p:spPr>
          <a:xfrm>
            <a:off x="5670804" y="2870454"/>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4537709" y="561594"/>
            <a:ext cx="277812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uFill>
                  <a:solidFill>
                    <a:srgbClr val="A6A6A6"/>
                  </a:solidFill>
                </a:uFill>
                <a:latin typeface="黑体" panose="02010609060101010101" charset="-122"/>
                <a:cs typeface="黑体" panose="02010609060101010101" charset="-122"/>
              </a:rPr>
              <a:t>十个小说流派</a:t>
            </a:r>
            <a:endParaRPr sz="3600">
              <a:latin typeface="黑体" panose="02010609060101010101" charset="-122"/>
              <a:cs typeface="黑体" panose="02010609060101010101" charset="-122"/>
            </a:endParaRPr>
          </a:p>
        </p:txBody>
      </p:sp>
      <p:sp>
        <p:nvSpPr>
          <p:cNvPr id="6" name="object 6"/>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2580894" y="1545158"/>
            <a:ext cx="6126480" cy="4829810"/>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C00000"/>
                </a:solidFill>
                <a:latin typeface="微软雅黑" panose="020B0503020204020204" charset="-122"/>
                <a:ea typeface="微软雅黑" panose="020B0503020204020204" charset="-122"/>
                <a:cs typeface="微软雅黑" panose="020B0503020204020204" charset="-122"/>
              </a:rPr>
              <a:t>伤痕小</a:t>
            </a:r>
            <a:r>
              <a:rPr sz="3000" b="1" spc="-10" dirty="0">
                <a:solidFill>
                  <a:srgbClr val="C00000"/>
                </a:solidFill>
                <a:latin typeface="微软雅黑" panose="020B0503020204020204" charset="-122"/>
                <a:ea typeface="微软雅黑" panose="020B0503020204020204" charset="-122"/>
                <a:cs typeface="微软雅黑" panose="020B0503020204020204" charset="-122"/>
              </a:rPr>
              <a:t>说</a:t>
            </a:r>
            <a:r>
              <a:rPr sz="3000" b="1" spc="-5" dirty="0">
                <a:latin typeface="微软雅黑" panose="020B0503020204020204" charset="-122"/>
                <a:ea typeface="微软雅黑" panose="020B0503020204020204" charset="-122"/>
                <a:cs typeface="微软雅黑" panose="020B0503020204020204" charset="-122"/>
              </a:rPr>
              <a:t>、反思小说、改革小说、</a:t>
            </a:r>
            <a:endParaRPr sz="3000" b="1">
              <a:latin typeface="微软雅黑" panose="020B0503020204020204" charset="-122"/>
              <a:ea typeface="微软雅黑" panose="020B0503020204020204" charset="-122"/>
              <a:cs typeface="微软雅黑" panose="020B0503020204020204" charset="-122"/>
            </a:endParaRPr>
          </a:p>
          <a:p>
            <a:pPr marL="12700" marR="5080">
              <a:lnSpc>
                <a:spcPts val="10800"/>
              </a:lnSpc>
              <a:spcBef>
                <a:spcPts val="1565"/>
              </a:spcBef>
            </a:pPr>
            <a:r>
              <a:rPr sz="3000" b="1" dirty="0">
                <a:latin typeface="微软雅黑" panose="020B0503020204020204" charset="-122"/>
                <a:ea typeface="微软雅黑" panose="020B0503020204020204" charset="-122"/>
                <a:cs typeface="微软雅黑" panose="020B0503020204020204" charset="-122"/>
              </a:rPr>
              <a:t>寻根小说、现代派小说、实验小说 新写实小说、晚生代小说、女性小说 现实主义冲击波小说</a:t>
            </a:r>
            <a:endParaRPr sz="3000" b="1">
              <a:latin typeface="微软雅黑" panose="020B0503020204020204" charset="-122"/>
              <a:ea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8" name="object 8"/>
          <p:cNvSpPr txBox="1"/>
          <p:nvPr/>
        </p:nvSpPr>
        <p:spPr>
          <a:xfrm>
            <a:off x="183591" y="218948"/>
            <a:ext cx="129032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5430" y="1139825"/>
            <a:ext cx="8477885" cy="3476625"/>
          </a:xfrm>
          <a:prstGeom prst="rect">
            <a:avLst/>
          </a:prstGeom>
          <a:noFill/>
        </p:spPr>
        <p:txBody>
          <a:bodyPr wrap="square" rtlCol="0" anchor="t">
            <a:spAutoFit/>
          </a:bodyPr>
          <a:p>
            <a:r>
              <a:rPr lang="zh-CN" altLang="en-US" sz="2000" b="1">
                <a:latin typeface="微软雅黑" panose="020B0503020204020204" charset="-122"/>
                <a:ea typeface="微软雅黑" panose="020B0503020204020204" charset="-122"/>
                <a:cs typeface="微软雅黑" panose="020B0503020204020204" charset="-122"/>
              </a:rPr>
              <a:t>中年农民陈奂生勤劳、憨实、质朴，干活儿不惜气力，过日子精打细算，却常年生活困难、负债累累，落了个“漏斗户主”的外号。1978年农村实行改革后，他头上的“漏斗户主”的帽子不翼而飞，日子无忧无虑，肚里吃得饱，身上穿着得新，心里满意透了。但是，物质生活满足后，他又有了精神方面的需要。他特别羡慕别人能言善道、能碰到那么多新鲜事儿，能具备那么离奇的经历，能讲得那么动听。反观自身生来木讷，拙于言辞，加之经历与村上大多数人一样索然无味，自觉矮人一头、不被别人重视，因而期待能碰上一件大家都不曾经历过的事，讲给大家听，自己也神气一把。为了挣钱买帽子他来到县城火车站做小生意，意外病倒时得到县委书记的关心，却又因此损失了卖油绳所得的利润。而后从沮丧中悟出“这五块钱花得值”，获得了前所未有的精神满足。</a:t>
            </a:r>
            <a:endParaRPr lang="zh-CN" altLang="en-US" sz="20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288290" y="1822450"/>
            <a:ext cx="11694160" cy="1472565"/>
          </a:xfrm>
        </p:spPr>
        <p:txBody>
          <a:bodyPr>
            <a:noAutofit/>
          </a:bodyPr>
          <a:p>
            <a:r>
              <a:rPr lang="zh-CN" altLang="en-US" sz="1700">
                <a:solidFill>
                  <a:schemeClr val="tx1"/>
                </a:solidFill>
                <a:latin typeface="汉仪旗黑-75S" panose="00020600040101010101" charset="-122"/>
                <a:ea typeface="汉仪旗黑-75S" panose="00020600040101010101" charset="-122"/>
                <a:cs typeface="汉仪旗黑-75S" panose="00020600040101010101" charset="-122"/>
              </a:rPr>
              <a:t>陈奂生是一位中年农民，因常年贫穷而负债累累，素享“漏斗户主”雅号。十一届三中全会后，农村政策放宽，他的日子好起来，囤里有米，橱里有衣，身上有了肉，脸上有了笑，还开始做起小买卖──去城里卖油绳，赚几个零用钱买顶保暖的新帽子。勤劳检朴的陈奂生决定在油绳卖完后再去买帽子。结果，油绳卖完了，满怀喜悦的他因为没戴帽子着了凉，双腿发软，浑身无力，竟一头躺在车站候车室。曾经在他们村蹲点的县委吴书记及时发现了他，并好意安排他住进县招待所。第二天，受宠若惊的陈奂生在房间里小心翼翼，生怕弄坏了东西。但是，当结账时听说只睡一晚就要五元钱后，他大吃一惊，进而忿忿然，在房间大搞“破坏”。但是，回村后，因为坐过县委书记的车、住过一晚五元的招待所，他在村里的地位一下子提高了。</a:t>
            </a:r>
            <a:endParaRPr lang="zh-CN" altLang="en-US" sz="1700">
              <a:solidFill>
                <a:schemeClr val="tx1"/>
              </a:solidFill>
              <a:latin typeface="汉仪旗黑-75S" panose="00020600040101010101" charset="-122"/>
              <a:ea typeface="汉仪旗黑-75S" panose="00020600040101010101" charset="-122"/>
              <a:cs typeface="汉仪旗黑-75S" panose="00020600040101010101" charset="-122"/>
            </a:endParaRP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47801" y="396367"/>
            <a:ext cx="21564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（四）高晓声</a:t>
            </a:r>
            <a:endParaRPr sz="2800">
              <a:latin typeface="微软雅黑" panose="020B0503020204020204" charset="-122"/>
              <a:cs typeface="微软雅黑" panose="020B0503020204020204" charset="-122"/>
            </a:endParaRPr>
          </a:p>
        </p:txBody>
      </p:sp>
      <p:sp>
        <p:nvSpPr>
          <p:cNvPr id="6" name="object 6"/>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2782061" y="1130046"/>
            <a:ext cx="937260" cy="504825"/>
          </a:xfrm>
          <a:custGeom>
            <a:avLst/>
            <a:gdLst/>
            <a:ahLst/>
            <a:cxnLst/>
            <a:rect l="l" t="t" r="r" b="b"/>
            <a:pathLst>
              <a:path w="937260" h="504825">
                <a:moveTo>
                  <a:pt x="685038" y="0"/>
                </a:moveTo>
                <a:lnTo>
                  <a:pt x="0" y="0"/>
                </a:lnTo>
                <a:lnTo>
                  <a:pt x="0" y="504443"/>
                </a:lnTo>
                <a:lnTo>
                  <a:pt x="685038" y="504443"/>
                </a:lnTo>
                <a:lnTo>
                  <a:pt x="937260" y="252221"/>
                </a:lnTo>
                <a:lnTo>
                  <a:pt x="685038" y="0"/>
                </a:lnTo>
                <a:close/>
              </a:path>
            </a:pathLst>
          </a:custGeom>
          <a:solidFill>
            <a:srgbClr val="006FC0"/>
          </a:solidFill>
        </p:spPr>
        <p:txBody>
          <a:bodyPr wrap="square" lIns="0" tIns="0" rIns="0" bIns="0" rtlCol="0"/>
          <a:lstStyle/>
          <a:p/>
        </p:txBody>
      </p:sp>
      <p:sp>
        <p:nvSpPr>
          <p:cNvPr id="8" name="object 8"/>
          <p:cNvSpPr/>
          <p:nvPr/>
        </p:nvSpPr>
        <p:spPr>
          <a:xfrm>
            <a:off x="2782061" y="1130046"/>
            <a:ext cx="937260" cy="504825"/>
          </a:xfrm>
          <a:custGeom>
            <a:avLst/>
            <a:gdLst/>
            <a:ahLst/>
            <a:cxnLst/>
            <a:rect l="l" t="t" r="r" b="b"/>
            <a:pathLst>
              <a:path w="937260" h="504825">
                <a:moveTo>
                  <a:pt x="0" y="0"/>
                </a:moveTo>
                <a:lnTo>
                  <a:pt x="685038" y="0"/>
                </a:lnTo>
                <a:lnTo>
                  <a:pt x="937260" y="252221"/>
                </a:lnTo>
                <a:lnTo>
                  <a:pt x="685038" y="504443"/>
                </a:lnTo>
                <a:lnTo>
                  <a:pt x="0" y="504443"/>
                </a:lnTo>
                <a:lnTo>
                  <a:pt x="0" y="0"/>
                </a:lnTo>
                <a:close/>
              </a:path>
            </a:pathLst>
          </a:custGeom>
          <a:ln w="28956">
            <a:solidFill>
              <a:srgbClr val="006FC0"/>
            </a:solidFill>
          </a:ln>
        </p:spPr>
        <p:txBody>
          <a:bodyPr wrap="square" lIns="0" tIns="0" rIns="0" bIns="0" rtlCol="0"/>
          <a:lstStyle/>
          <a:p/>
        </p:txBody>
      </p:sp>
      <p:sp>
        <p:nvSpPr>
          <p:cNvPr id="9" name="object 9"/>
          <p:cNvSpPr txBox="1"/>
          <p:nvPr/>
        </p:nvSpPr>
        <p:spPr>
          <a:xfrm>
            <a:off x="103428" y="1123645"/>
            <a:ext cx="11844020" cy="3519805"/>
          </a:xfrm>
          <a:prstGeom prst="rect">
            <a:avLst/>
          </a:prstGeom>
        </p:spPr>
        <p:txBody>
          <a:bodyPr vert="horz" wrap="square" lIns="0" tIns="12065" rIns="0" bIns="0" rtlCol="0">
            <a:spAutoFit/>
          </a:bodyPr>
          <a:lstStyle/>
          <a:p>
            <a:pPr marL="12700">
              <a:lnSpc>
                <a:spcPct val="100000"/>
              </a:lnSpc>
              <a:spcBef>
                <a:spcPts val="95"/>
              </a:spcBef>
              <a:tabLst>
                <a:tab pos="2930525" algn="l"/>
              </a:tabLst>
            </a:pPr>
            <a:r>
              <a:rPr sz="2800" b="1" spc="-5" dirty="0">
                <a:latin typeface="微软雅黑" panose="020B0503020204020204" charset="-122"/>
                <a:ea typeface="微软雅黑" panose="020B0503020204020204" charset="-122"/>
                <a:cs typeface="微软雅黑" panose="020B0503020204020204" charset="-122"/>
              </a:rPr>
              <a:t>3、艺术特征：	</a:t>
            </a:r>
            <a:r>
              <a:rPr sz="2400" b="1" dirty="0">
                <a:solidFill>
                  <a:srgbClr val="FFFFFF"/>
                </a:solidFill>
                <a:latin typeface="微软雅黑" panose="020B0503020204020204" charset="-122"/>
                <a:ea typeface="微软雅黑" panose="020B0503020204020204" charset="-122"/>
                <a:cs typeface="微软雅黑" panose="020B0503020204020204" charset="-122"/>
              </a:rPr>
              <a:t>主</a:t>
            </a:r>
            <a:endParaRPr sz="2400" b="1">
              <a:latin typeface="微软雅黑" panose="020B0503020204020204" charset="-122"/>
              <a:ea typeface="微软雅黑" panose="020B0503020204020204" charset="-122"/>
              <a:cs typeface="微软雅黑" panose="020B0503020204020204" charset="-122"/>
            </a:endParaRPr>
          </a:p>
          <a:p>
            <a:pPr marL="373380">
              <a:lnSpc>
                <a:spcPct val="100000"/>
              </a:lnSpc>
              <a:spcBef>
                <a:spcPts val="2105"/>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、手法上：现实主义，但“中西合璧”</a:t>
            </a:r>
            <a:endParaRPr sz="2400" b="1">
              <a:latin typeface="微软雅黑" panose="020B0503020204020204" charset="-122"/>
              <a:ea typeface="微软雅黑" panose="020B0503020204020204" charset="-122"/>
              <a:cs typeface="微软雅黑" panose="020B0503020204020204" charset="-122"/>
            </a:endParaRPr>
          </a:p>
          <a:p>
            <a:pPr marL="37338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2、结构上：以情节的自然发展为主，穿插着意识流的插叙、倒叙</a:t>
            </a:r>
            <a:endParaRPr sz="2400" b="1">
              <a:latin typeface="微软雅黑" panose="020B0503020204020204" charset="-122"/>
              <a:ea typeface="微软雅黑" panose="020B0503020204020204" charset="-122"/>
              <a:cs typeface="微软雅黑" panose="020B0503020204020204" charset="-122"/>
            </a:endParaRPr>
          </a:p>
          <a:p>
            <a:pPr marL="12700" marR="5080" indent="360680">
              <a:lnSpc>
                <a:spcPct val="150000"/>
              </a:lnSpc>
              <a:spcBef>
                <a:spcPts val="580"/>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、人物塑造上：细节化表现人物性格，个性化的语言和行为，人物之间以及人物自身 前后对比</a:t>
            </a:r>
            <a:endParaRPr sz="2400" b="1">
              <a:latin typeface="微软雅黑" panose="020B0503020204020204" charset="-122"/>
              <a:ea typeface="微软雅黑" panose="020B0503020204020204" charset="-122"/>
              <a:cs typeface="微软雅黑" panose="020B0503020204020204" charset="-122"/>
            </a:endParaRPr>
          </a:p>
          <a:p>
            <a:pPr marL="37338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4</a:t>
            </a:r>
            <a:r>
              <a:rPr sz="2400" b="1" dirty="0">
                <a:latin typeface="微软雅黑" panose="020B0503020204020204" charset="-122"/>
                <a:ea typeface="微软雅黑" panose="020B0503020204020204" charset="-122"/>
                <a:cs typeface="微软雅黑" panose="020B0503020204020204" charset="-122"/>
              </a:rPr>
              <a:t>、语言上：幽默而又充满乡土气息</a:t>
            </a:r>
            <a:endParaRPr sz="2400" b="1">
              <a:latin typeface="微软雅黑" panose="020B0503020204020204" charset="-122"/>
              <a:ea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13054" y="365505"/>
            <a:ext cx="21583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（五）陆文夫</a:t>
            </a:r>
            <a:endParaRPr sz="2800">
              <a:latin typeface="微软雅黑" panose="020B0503020204020204" charset="-122"/>
              <a:cs typeface="微软雅黑" panose="020B0503020204020204" charset="-122"/>
            </a:endParaRPr>
          </a:p>
        </p:txBody>
      </p:sp>
      <p:sp>
        <p:nvSpPr>
          <p:cNvPr id="6" name="object 6"/>
          <p:cNvSpPr txBox="1"/>
          <p:nvPr/>
        </p:nvSpPr>
        <p:spPr>
          <a:xfrm>
            <a:off x="613054" y="1060450"/>
            <a:ext cx="8537575" cy="414972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以《荣誉》、《小巷深处》等小说在文坛上崭露头角。</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spc="-5" dirty="0">
                <a:latin typeface="微软雅黑" panose="020B0503020204020204" charset="-122"/>
                <a:ea typeface="微软雅黑" panose="020B0503020204020204" charset="-122"/>
                <a:cs typeface="微软雅黑" panose="020B0503020204020204" charset="-122"/>
              </a:rPr>
              <a:t>（2）60</a:t>
            </a:r>
            <a:r>
              <a:rPr sz="2400" b="1" dirty="0">
                <a:latin typeface="微软雅黑" panose="020B0503020204020204" charset="-122"/>
                <a:ea typeface="微软雅黑" panose="020B0503020204020204" charset="-122"/>
                <a:cs typeface="微软雅黑" panose="020B0503020204020204" charset="-122"/>
              </a:rPr>
              <a:t>年代初写下《二遇周泰》、《葛师傅》等作品。</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1977</a:t>
            </a:r>
            <a:r>
              <a:rPr sz="2400" b="1" dirty="0">
                <a:latin typeface="微软雅黑" panose="020B0503020204020204" charset="-122"/>
                <a:ea typeface="微软雅黑" panose="020B0503020204020204" charset="-122"/>
                <a:cs typeface="微软雅黑" panose="020B0503020204020204" charset="-122"/>
              </a:rPr>
              <a:t>年重返文坛，作品有《小贩世家》、《特别法庭》、</a:t>
            </a:r>
            <a:endParaRPr sz="2400" b="1">
              <a:latin typeface="微软雅黑" panose="020B0503020204020204" charset="-122"/>
              <a:ea typeface="微软雅黑" panose="020B0503020204020204" charset="-122"/>
              <a:cs typeface="微软雅黑" panose="020B0503020204020204" charset="-122"/>
            </a:endParaRPr>
          </a:p>
          <a:p>
            <a:pPr marL="595630" algn="ctr">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《美食家》、《唐巧娣翻身》、《围墙》</a:t>
            </a:r>
            <a:endParaRPr sz="2400" b="1">
              <a:latin typeface="微软雅黑" panose="020B0503020204020204" charset="-122"/>
              <a:ea typeface="微软雅黑" panose="020B0503020204020204" charset="-122"/>
              <a:cs typeface="微软雅黑" panose="020B0503020204020204" charset="-122"/>
            </a:endParaRPr>
          </a:p>
          <a:p>
            <a:pPr marL="554990">
              <a:lnSpc>
                <a:spcPct val="100000"/>
              </a:lnSpc>
              <a:spcBef>
                <a:spcPts val="2020"/>
              </a:spcBef>
            </a:pPr>
            <a:r>
              <a:rPr sz="2400" b="1" dirty="0">
                <a:latin typeface="微软雅黑" panose="020B0503020204020204" charset="-122"/>
                <a:ea typeface="微软雅黑" panose="020B0503020204020204" charset="-122"/>
                <a:cs typeface="微软雅黑" panose="020B0503020204020204" charset="-122"/>
              </a:rPr>
              <a:t>后又有《井》、《毕业了》、《清高》等作品不断问世。</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作品风格：现实主义</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015728" y="3136392"/>
            <a:ext cx="2151887" cy="3055619"/>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9444243" y="87930"/>
            <a:ext cx="2694399" cy="1516814"/>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82548" y="365252"/>
            <a:ext cx="2156460" cy="442595"/>
          </a:xfrm>
          <a:prstGeom prst="rect">
            <a:avLst/>
          </a:prstGeom>
        </p:spPr>
        <p:txBody>
          <a:bodyPr vert="horz" wrap="square" lIns="0" tIns="12065" rIns="0" bIns="0" rtlCol="0">
            <a:spAutoFit/>
          </a:bodyPr>
          <a:lstStyle/>
          <a:p>
            <a:pPr marL="12700">
              <a:lnSpc>
                <a:spcPct val="100000"/>
              </a:lnSpc>
              <a:spcBef>
                <a:spcPts val="95"/>
              </a:spcBef>
            </a:pPr>
            <a:r>
              <a:rPr sz="2800" spc="-5" dirty="0"/>
              <a:t>（</a:t>
            </a:r>
            <a:r>
              <a:rPr lang="zh-CN" sz="2800" spc="-5" dirty="0"/>
              <a:t>六</a:t>
            </a:r>
            <a:r>
              <a:rPr sz="2800" spc="-10" dirty="0"/>
              <a:t>）</a:t>
            </a:r>
            <a:r>
              <a:rPr sz="2800" b="1" spc="-5" dirty="0">
                <a:latin typeface="微软雅黑" panose="020B0503020204020204" charset="-122"/>
                <a:cs typeface="微软雅黑" panose="020B0503020204020204" charset="-122"/>
              </a:rPr>
              <a:t>汪曾祺</a:t>
            </a:r>
            <a:endParaRPr sz="2800">
              <a:latin typeface="微软雅黑" panose="020B0503020204020204" charset="-122"/>
              <a:cs typeface="微软雅黑" panose="020B0503020204020204" charset="-122"/>
            </a:endParaRPr>
          </a:p>
        </p:txBody>
      </p:sp>
      <p:sp>
        <p:nvSpPr>
          <p:cNvPr id="6" name="object 6"/>
          <p:cNvSpPr txBox="1"/>
          <p:nvPr/>
        </p:nvSpPr>
        <p:spPr>
          <a:xfrm>
            <a:off x="263143" y="1021791"/>
            <a:ext cx="10964545" cy="97282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主要作品：《邂逅集》、《晚饭花集》、《汪曾祺全集</a:t>
            </a:r>
            <a:r>
              <a:rPr sz="2400" b="1" dirty="0">
                <a:latin typeface="微软雅黑" panose="020B0503020204020204" charset="-122"/>
                <a:ea typeface="微软雅黑" panose="020B0503020204020204" charset="-122"/>
                <a:cs typeface="微软雅黑" panose="020B0503020204020204" charset="-122"/>
              </a:rPr>
              <a:t>》 </a:t>
            </a:r>
            <a:r>
              <a:rPr sz="2400" b="1" spc="-5" dirty="0">
                <a:latin typeface="微软雅黑" panose="020B0503020204020204" charset="-122"/>
                <a:ea typeface="微软雅黑" panose="020B0503020204020204" charset="-122"/>
                <a:cs typeface="微软雅黑" panose="020B0503020204020204" charset="-122"/>
              </a:rPr>
              <a:t>《</a:t>
            </a:r>
            <a:r>
              <a:rPr sz="2400" b="1" spc="-5" dirty="0">
                <a:solidFill>
                  <a:srgbClr val="FF0000"/>
                </a:solidFill>
                <a:latin typeface="微软雅黑" panose="020B0503020204020204" charset="-122"/>
                <a:ea typeface="微软雅黑" panose="020B0503020204020204" charset="-122"/>
                <a:cs typeface="微软雅黑" panose="020B0503020204020204" charset="-122"/>
              </a:rPr>
              <a:t>受戒</a:t>
            </a:r>
            <a:r>
              <a:rPr sz="2400" b="1" spc="-5" dirty="0">
                <a:latin typeface="微软雅黑" panose="020B0503020204020204" charset="-122"/>
                <a:ea typeface="微软雅黑" panose="020B0503020204020204" charset="-122"/>
                <a:cs typeface="微软雅黑" panose="020B0503020204020204" charset="-122"/>
              </a:rPr>
              <a:t>》（反响大）</a:t>
            </a:r>
            <a:endParaRPr sz="2400" b="1">
              <a:latin typeface="微软雅黑" panose="020B0503020204020204" charset="-122"/>
              <a:ea typeface="微软雅黑" panose="020B0503020204020204" charset="-122"/>
              <a:cs typeface="微软雅黑" panose="020B0503020204020204" charset="-122"/>
            </a:endParaRPr>
          </a:p>
          <a:p>
            <a:pPr marR="26670" algn="ctr">
              <a:lnSpc>
                <a:spcPct val="100000"/>
              </a:lnSpc>
              <a:spcBef>
                <a:spcPts val="1730"/>
              </a:spcBef>
            </a:pPr>
            <a:r>
              <a:rPr sz="2400" b="1" dirty="0">
                <a:latin typeface="微软雅黑" panose="020B0503020204020204" charset="-122"/>
                <a:ea typeface="微软雅黑" panose="020B0503020204020204" charset="-122"/>
                <a:cs typeface="微软雅黑" panose="020B0503020204020204" charset="-122"/>
              </a:rPr>
              <a:t>故乡怀旧作品</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《大淖纪事》、《异秉》、《岁寒三友》、《八千岁》</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txBox="1"/>
          <p:nvPr/>
        </p:nvSpPr>
        <p:spPr>
          <a:xfrm>
            <a:off x="263143" y="2250389"/>
            <a:ext cx="283273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panose="020B0503020204020204" charset="-122"/>
                <a:cs typeface="微软雅黑" panose="020B0503020204020204" charset="-122"/>
              </a:rPr>
              <a:t>2、小说艺术特</a:t>
            </a:r>
            <a:r>
              <a:rPr sz="2800" b="1" spc="-20" dirty="0">
                <a:solidFill>
                  <a:srgbClr val="C00000"/>
                </a:solidFill>
                <a:latin typeface="微软雅黑" panose="020B0503020204020204" charset="-122"/>
                <a:cs typeface="微软雅黑" panose="020B0503020204020204" charset="-122"/>
              </a:rPr>
              <a:t>点</a:t>
            </a:r>
            <a:r>
              <a:rPr sz="2800" b="1" spc="-5" dirty="0">
                <a:solidFill>
                  <a:srgbClr val="C00000"/>
                </a:solidFill>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8" name="object 8"/>
          <p:cNvSpPr txBox="1"/>
          <p:nvPr/>
        </p:nvSpPr>
        <p:spPr>
          <a:xfrm>
            <a:off x="263143" y="2689986"/>
            <a:ext cx="11609070" cy="2828925"/>
          </a:xfrm>
          <a:prstGeom prst="rect">
            <a:avLst/>
          </a:prstGeom>
        </p:spPr>
        <p:txBody>
          <a:bodyPr vert="horz" wrap="square" lIns="0" tIns="12700" rIns="0" bIns="0" rtlCol="0">
            <a:spAutoFit/>
          </a:bodyPr>
          <a:lstStyle/>
          <a:p>
            <a:pPr marL="12700" marR="5080">
              <a:lnSpc>
                <a:spcPct val="150000"/>
              </a:lnSpc>
              <a:spcBef>
                <a:spcPts val="100"/>
              </a:spcBef>
            </a:pPr>
            <a:r>
              <a:rPr sz="2400" b="1" dirty="0">
                <a:latin typeface="微软雅黑" panose="020B0503020204020204" charset="-122"/>
                <a:ea typeface="微软雅黑" panose="020B0503020204020204" charset="-122"/>
                <a:cs typeface="微软雅黑" panose="020B0503020204020204" charset="-122"/>
              </a:rPr>
              <a:t>①具有</a:t>
            </a:r>
            <a:r>
              <a:rPr sz="2400" b="1" dirty="0">
                <a:solidFill>
                  <a:srgbClr val="C00000"/>
                </a:solidFill>
                <a:latin typeface="微软雅黑" panose="020B0503020204020204" charset="-122"/>
                <a:ea typeface="微软雅黑" panose="020B0503020204020204" charset="-122"/>
                <a:cs typeface="微软雅黑" panose="020B0503020204020204" charset="-122"/>
              </a:rPr>
              <a:t>散文</a:t>
            </a:r>
            <a:r>
              <a:rPr sz="2400" b="1" spc="-5" dirty="0">
                <a:solidFill>
                  <a:srgbClr val="C00000"/>
                </a:solidFill>
                <a:latin typeface="微软雅黑" panose="020B0503020204020204" charset="-122"/>
                <a:ea typeface="微软雅黑" panose="020B0503020204020204" charset="-122"/>
                <a:cs typeface="微软雅黑" panose="020B0503020204020204" charset="-122"/>
              </a:rPr>
              <a:t>化</a:t>
            </a:r>
            <a:r>
              <a:rPr sz="2400" b="1" dirty="0">
                <a:latin typeface="微软雅黑" panose="020B0503020204020204" charset="-122"/>
                <a:ea typeface="微软雅黑" panose="020B0503020204020204" charset="-122"/>
                <a:cs typeface="微软雅黑" panose="020B0503020204020204" charset="-122"/>
              </a:rPr>
              <a:t>特征，情节淡化，</a:t>
            </a:r>
            <a:r>
              <a:rPr sz="2400" b="1" dirty="0">
                <a:solidFill>
                  <a:srgbClr val="C00000"/>
                </a:solidFill>
                <a:latin typeface="微软雅黑" panose="020B0503020204020204" charset="-122"/>
                <a:ea typeface="微软雅黑" panose="020B0503020204020204" charset="-122"/>
                <a:cs typeface="微软雅黑" panose="020B0503020204020204" charset="-122"/>
              </a:rPr>
              <a:t>寓人生哲理于凡人小事</a:t>
            </a:r>
            <a:r>
              <a:rPr sz="2400" b="1" dirty="0">
                <a:latin typeface="微软雅黑" panose="020B0503020204020204" charset="-122"/>
                <a:ea typeface="微软雅黑" panose="020B0503020204020204" charset="-122"/>
                <a:cs typeface="微软雅黑" panose="020B0503020204020204" charset="-122"/>
              </a:rPr>
              <a:t>的叙述之中，</a:t>
            </a:r>
            <a:r>
              <a:rPr sz="2400" b="1" dirty="0">
                <a:solidFill>
                  <a:srgbClr val="C00000"/>
                </a:solidFill>
                <a:latin typeface="微软雅黑" panose="020B0503020204020204" charset="-122"/>
                <a:ea typeface="微软雅黑" panose="020B0503020204020204" charset="-122"/>
                <a:cs typeface="微软雅黑" panose="020B0503020204020204" charset="-122"/>
              </a:rPr>
              <a:t>寓真善美于平常琐 碎的事件</a:t>
            </a:r>
            <a:r>
              <a:rPr sz="2400" b="1" dirty="0">
                <a:latin typeface="微软雅黑" panose="020B0503020204020204" charset="-122"/>
                <a:ea typeface="微软雅黑" panose="020B0503020204020204" charset="-122"/>
                <a:cs typeface="微软雅黑" panose="020B0503020204020204" charset="-122"/>
              </a:rPr>
              <a:t>描写之中；</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②小说具有一种</a:t>
            </a:r>
            <a:r>
              <a:rPr sz="2400" b="1" dirty="0">
                <a:solidFill>
                  <a:srgbClr val="C00000"/>
                </a:solidFill>
                <a:latin typeface="微软雅黑" panose="020B0503020204020204" charset="-122"/>
                <a:ea typeface="微软雅黑" panose="020B0503020204020204" charset="-122"/>
                <a:cs typeface="微软雅黑" panose="020B0503020204020204" charset="-122"/>
              </a:rPr>
              <a:t>清新隽永，淡泊高雅</a:t>
            </a:r>
            <a:r>
              <a:rPr sz="2400" b="1" dirty="0">
                <a:latin typeface="微软雅黑" panose="020B0503020204020204" charset="-122"/>
                <a:ea typeface="微软雅黑" panose="020B0503020204020204" charset="-122"/>
                <a:cs typeface="微软雅黑" panose="020B0503020204020204" charset="-122"/>
              </a:rPr>
              <a:t>的风俗画效果；</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③</a:t>
            </a:r>
            <a:r>
              <a:rPr sz="2400" b="1" dirty="0">
                <a:solidFill>
                  <a:srgbClr val="C00000"/>
                </a:solidFill>
                <a:latin typeface="微软雅黑" panose="020B0503020204020204" charset="-122"/>
                <a:ea typeface="微软雅黑" panose="020B0503020204020204" charset="-122"/>
                <a:cs typeface="微软雅黑" panose="020B0503020204020204" charset="-122"/>
              </a:rPr>
              <a:t>语言</a:t>
            </a:r>
            <a:r>
              <a:rPr sz="2400" b="1" dirty="0">
                <a:latin typeface="微软雅黑" panose="020B0503020204020204" charset="-122"/>
                <a:ea typeface="微软雅黑" panose="020B0503020204020204" charset="-122"/>
                <a:cs typeface="微软雅黑" panose="020B0503020204020204" charset="-122"/>
              </a:rPr>
              <a:t>具</a:t>
            </a:r>
            <a:r>
              <a:rPr sz="2400" b="1" spc="-5" dirty="0">
                <a:latin typeface="微软雅黑" panose="020B0503020204020204" charset="-122"/>
                <a:ea typeface="微软雅黑" panose="020B0503020204020204" charset="-122"/>
                <a:cs typeface="微软雅黑" panose="020B0503020204020204" charset="-122"/>
              </a:rPr>
              <a:t>有</a:t>
            </a:r>
            <a:r>
              <a:rPr sz="2400" b="1" dirty="0">
                <a:solidFill>
                  <a:srgbClr val="C00000"/>
                </a:solidFill>
                <a:latin typeface="微软雅黑" panose="020B0503020204020204" charset="-122"/>
                <a:ea typeface="微软雅黑" panose="020B0503020204020204" charset="-122"/>
                <a:cs typeface="微软雅黑" panose="020B0503020204020204" charset="-122"/>
              </a:rPr>
              <a:t>诗化特征，</a:t>
            </a:r>
            <a:r>
              <a:rPr sz="2400" b="1" dirty="0">
                <a:latin typeface="微软雅黑" panose="020B0503020204020204" charset="-122"/>
                <a:ea typeface="微软雅黑" panose="020B0503020204020204" charset="-122"/>
                <a:cs typeface="微软雅黑" panose="020B0503020204020204" charset="-122"/>
              </a:rPr>
              <a:t>简洁明快，纡徐平淡，</a:t>
            </a:r>
            <a:r>
              <a:rPr sz="2400" b="1" dirty="0">
                <a:solidFill>
                  <a:srgbClr val="C00000"/>
                </a:solidFill>
                <a:latin typeface="微软雅黑" panose="020B0503020204020204" charset="-122"/>
                <a:ea typeface="微软雅黑" panose="020B0503020204020204" charset="-122"/>
                <a:cs typeface="微软雅黑" panose="020B0503020204020204" charset="-122"/>
              </a:rPr>
              <a:t>流畅自然</a:t>
            </a:r>
            <a:r>
              <a:rPr sz="2400" b="1" dirty="0">
                <a:latin typeface="微软雅黑" panose="020B0503020204020204" charset="-122"/>
                <a:ea typeface="微软雅黑" panose="020B0503020204020204" charset="-122"/>
                <a:cs typeface="微软雅黑" panose="020B0503020204020204" charset="-122"/>
              </a:rPr>
              <a:t>，生动传神。</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800"/>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成就：对1949年以来单一的审美情趣和单一的小说形式技巧的一次冲击。</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10271759" y="111252"/>
            <a:ext cx="1920240" cy="1146048"/>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3280409" y="2119122"/>
            <a:ext cx="937260" cy="502920"/>
          </a:xfrm>
          <a:custGeom>
            <a:avLst/>
            <a:gdLst/>
            <a:ahLst/>
            <a:cxnLst/>
            <a:rect l="l" t="t" r="r" b="b"/>
            <a:pathLst>
              <a:path w="937260" h="502919">
                <a:moveTo>
                  <a:pt x="685800" y="0"/>
                </a:moveTo>
                <a:lnTo>
                  <a:pt x="0" y="0"/>
                </a:lnTo>
                <a:lnTo>
                  <a:pt x="0" y="502919"/>
                </a:lnTo>
                <a:lnTo>
                  <a:pt x="685800" y="502919"/>
                </a:lnTo>
                <a:lnTo>
                  <a:pt x="937260" y="251460"/>
                </a:lnTo>
                <a:lnTo>
                  <a:pt x="685800" y="0"/>
                </a:lnTo>
                <a:close/>
              </a:path>
            </a:pathLst>
          </a:custGeom>
          <a:solidFill>
            <a:srgbClr val="006FC0"/>
          </a:solidFill>
        </p:spPr>
        <p:txBody>
          <a:bodyPr wrap="square" lIns="0" tIns="0" rIns="0" bIns="0" rtlCol="0"/>
          <a:lstStyle/>
          <a:p/>
        </p:txBody>
      </p:sp>
      <p:sp>
        <p:nvSpPr>
          <p:cNvPr id="11" name="object 11"/>
          <p:cNvSpPr/>
          <p:nvPr/>
        </p:nvSpPr>
        <p:spPr>
          <a:xfrm>
            <a:off x="3280409" y="2119122"/>
            <a:ext cx="937260" cy="502920"/>
          </a:xfrm>
          <a:custGeom>
            <a:avLst/>
            <a:gdLst/>
            <a:ahLst/>
            <a:cxnLst/>
            <a:rect l="l" t="t" r="r" b="b"/>
            <a:pathLst>
              <a:path w="937260" h="502919">
                <a:moveTo>
                  <a:pt x="0" y="0"/>
                </a:moveTo>
                <a:lnTo>
                  <a:pt x="685800" y="0"/>
                </a:lnTo>
                <a:lnTo>
                  <a:pt x="937260" y="251460"/>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3519296" y="2161743"/>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4325" y="708025"/>
            <a:ext cx="8997950" cy="5262245"/>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cs typeface="微软雅黑" panose="020B0503020204020204" charset="-122"/>
              </a:rPr>
              <a:t>庵赵庄有座荸荠bí qi庵（实为“菩提庵”，被大家叫讹了，叫成荸荠庵），庵内13岁的小和尚明海因为家里人多地少而被舅舅带来出家的。他舅舅是庵里的当家和尚仁山。庵内和尚们并不恪守戒律，一样过着俗世的日子。明海在第一次来庵上的的路上认识了小英子，小英子家住在荸荠庵附近，明海老往她家跑。明海会描画，这一技艺令小英子即将出嫁的姐姐着实风光了一回——大英子照他描的画绣出来的鞋三十里方圆都传遍了。明海和小英子一起做针织，一个画花，一个刺绣；一起栽秧、薅草、车水、放割稻子、打场看场。四年以后，明海就要受戒，受了戒就能做“沙弥尾”，将来能做方丈。小英子划船送他去善因寺受戒。数天后，小英子又划船把接受过戒的明海回庵赵庄。回来的路上，小英子要明海不要当沙弥尾也不要当方丈，天真的明海一概应下。当小英子问他：“我给你当老婆，你要不要？”明海大声说：“要！</a:t>
            </a:r>
            <a:endParaRPr lang="zh-CN" altLang="en-US" sz="24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62127" y="189687"/>
            <a:ext cx="2156460" cy="442595"/>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微软雅黑" panose="020B0503020204020204" charset="-122"/>
                <a:cs typeface="微软雅黑" panose="020B0503020204020204" charset="-122"/>
              </a:rPr>
              <a:t>（</a:t>
            </a:r>
            <a:r>
              <a:rPr lang="zh-CN" sz="2800" b="1" spc="-10" dirty="0">
                <a:latin typeface="微软雅黑" panose="020B0503020204020204" charset="-122"/>
                <a:cs typeface="微软雅黑" panose="020B0503020204020204" charset="-122"/>
              </a:rPr>
              <a:t>七</a:t>
            </a:r>
            <a:r>
              <a:rPr sz="2800" b="1" spc="-10" dirty="0">
                <a:latin typeface="微软雅黑" panose="020B0503020204020204" charset="-122"/>
                <a:cs typeface="微软雅黑" panose="020B0503020204020204" charset="-122"/>
              </a:rPr>
              <a:t>）林斤澜</a:t>
            </a:r>
            <a:endParaRPr sz="2800">
              <a:latin typeface="微软雅黑" panose="020B0503020204020204" charset="-122"/>
              <a:cs typeface="微软雅黑" panose="020B0503020204020204" charset="-122"/>
            </a:endParaRPr>
          </a:p>
        </p:txBody>
      </p:sp>
      <p:sp>
        <p:nvSpPr>
          <p:cNvPr id="6" name="object 6"/>
          <p:cNvSpPr txBox="1"/>
          <p:nvPr/>
        </p:nvSpPr>
        <p:spPr>
          <a:xfrm>
            <a:off x="236931" y="923290"/>
            <a:ext cx="11510010" cy="238061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、主要作品：小说集《春雷》、《飞筐》、《山里红》、《林斤澜小说集》</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0"/>
              </a:spcBef>
            </a:pPr>
            <a:r>
              <a:rPr sz="2400" b="1" spc="-5" dirty="0">
                <a:latin typeface="微软雅黑" panose="020B0503020204020204" charset="-122"/>
                <a:ea typeface="微软雅黑" panose="020B0503020204020204" charset="-122"/>
                <a:cs typeface="微软雅黑" panose="020B0503020204020204" charset="-122"/>
              </a:rPr>
              <a:t>2、风格：</a:t>
            </a:r>
            <a:r>
              <a:rPr sz="2400" b="1" dirty="0">
                <a:latin typeface="微软雅黑" panose="020B0503020204020204" charset="-122"/>
                <a:ea typeface="微软雅黑" panose="020B0503020204020204" charset="-122"/>
                <a:cs typeface="微软雅黑" panose="020B0503020204020204" charset="-122"/>
              </a:rPr>
              <a:t>欢快明</a:t>
            </a:r>
            <a:r>
              <a:rPr sz="2400" b="1" spc="-10" dirty="0">
                <a:latin typeface="微软雅黑" panose="020B0503020204020204" charset="-122"/>
                <a:ea typeface="微软雅黑" panose="020B0503020204020204" charset="-122"/>
                <a:cs typeface="微软雅黑" panose="020B0503020204020204" charset="-122"/>
              </a:rPr>
              <a:t>朗</a:t>
            </a:r>
            <a:r>
              <a:rPr sz="2400" b="1" spc="-5" dirty="0">
                <a:latin typeface="微软雅黑" panose="020B0503020204020204" charset="-122"/>
                <a:ea typeface="微软雅黑" panose="020B0503020204020204" charset="-122"/>
                <a:cs typeface="微软雅黑" panose="020B0503020204020204" charset="-122"/>
              </a:rPr>
              <a:t>→深沉冷峻</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55000"/>
              </a:lnSpc>
              <a:spcBef>
                <a:spcPts val="740"/>
              </a:spcBef>
            </a:pPr>
            <a:r>
              <a:rPr sz="2800" b="1" spc="-5" dirty="0">
                <a:latin typeface="微软雅黑" panose="020B0503020204020204" charset="-122"/>
                <a:ea typeface="微软雅黑" panose="020B0503020204020204" charset="-122"/>
                <a:cs typeface="微软雅黑" panose="020B0503020204020204" charset="-122"/>
              </a:rPr>
              <a:t>3、主题思想：</a:t>
            </a:r>
            <a:r>
              <a:rPr sz="2400" b="1" spc="-5" dirty="0">
                <a:latin typeface="微软雅黑" panose="020B0503020204020204" charset="-122"/>
                <a:ea typeface="微软雅黑" panose="020B0503020204020204" charset="-122"/>
                <a:cs typeface="微软雅黑" panose="020B0503020204020204" charset="-122"/>
              </a:rPr>
              <a:t>用冷峻的笔触描写文革的“疯狂，文革对人性的摧残</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揭露畸形社会 </a:t>
            </a:r>
            <a:r>
              <a:rPr sz="2400" b="1" spc="-5" dirty="0">
                <a:latin typeface="微软雅黑" panose="020B0503020204020204" charset="-122"/>
                <a:ea typeface="微软雅黑" panose="020B0503020204020204" charset="-122"/>
                <a:cs typeface="微软雅黑" panose="020B0503020204020204" charset="-122"/>
              </a:rPr>
              <a:t>残害健康人</a:t>
            </a:r>
            <a:r>
              <a:rPr sz="2400" b="1" dirty="0">
                <a:latin typeface="微软雅黑" panose="020B0503020204020204" charset="-122"/>
                <a:ea typeface="微软雅黑" panose="020B0503020204020204" charset="-122"/>
                <a:cs typeface="微软雅黑" panose="020B0503020204020204" charset="-122"/>
              </a:rPr>
              <a:t>性</a:t>
            </a:r>
            <a:r>
              <a:rPr sz="2400" b="1" spc="-5" dirty="0">
                <a:latin typeface="微软雅黑" panose="020B0503020204020204" charset="-122"/>
                <a:ea typeface="微软雅黑" panose="020B0503020204020204" charset="-122"/>
                <a:cs typeface="微软雅黑" panose="020B0503020204020204" charset="-122"/>
              </a:rPr>
              <a:t>，泯灭美好人性的本质，从而寻觅健康美好人</a:t>
            </a:r>
            <a:r>
              <a:rPr sz="2400" b="1" dirty="0">
                <a:latin typeface="微软雅黑" panose="020B0503020204020204" charset="-122"/>
                <a:ea typeface="微软雅黑" panose="020B0503020204020204" charset="-122"/>
                <a:cs typeface="微软雅黑" panose="020B0503020204020204" charset="-122"/>
              </a:rPr>
              <a:t>性</a:t>
            </a:r>
            <a:r>
              <a:rPr sz="2400" b="1" spc="-5" dirty="0">
                <a:latin typeface="微软雅黑" panose="020B0503020204020204" charset="-122"/>
                <a:ea typeface="微软雅黑" panose="020B0503020204020204" charset="-122"/>
                <a:cs typeface="微软雅黑" panose="020B0503020204020204" charset="-122"/>
              </a:rPr>
              <a:t>的复归</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9415271" y="39623"/>
            <a:ext cx="2752344" cy="1594103"/>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62127" y="189687"/>
            <a:ext cx="2156460" cy="442595"/>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微软雅黑" panose="020B0503020204020204" charset="-122"/>
                <a:cs typeface="微软雅黑" panose="020B0503020204020204" charset="-122"/>
              </a:rPr>
              <a:t>（</a:t>
            </a:r>
            <a:r>
              <a:rPr lang="zh-CN" sz="2800" b="1" spc="-10" dirty="0">
                <a:latin typeface="微软雅黑" panose="020B0503020204020204" charset="-122"/>
                <a:cs typeface="微软雅黑" panose="020B0503020204020204" charset="-122"/>
              </a:rPr>
              <a:t>七</a:t>
            </a:r>
            <a:r>
              <a:rPr sz="2800" b="1" spc="-10" dirty="0">
                <a:latin typeface="微软雅黑" panose="020B0503020204020204" charset="-122"/>
                <a:cs typeface="微软雅黑" panose="020B0503020204020204" charset="-122"/>
              </a:rPr>
              <a:t>）林斤澜</a:t>
            </a:r>
            <a:endParaRPr sz="2800">
              <a:latin typeface="微软雅黑" panose="020B0503020204020204" charset="-122"/>
              <a:cs typeface="微软雅黑" panose="020B0503020204020204" charset="-122"/>
            </a:endParaRPr>
          </a:p>
        </p:txBody>
      </p:sp>
      <p:sp>
        <p:nvSpPr>
          <p:cNvPr id="6" name="object 6"/>
          <p:cNvSpPr txBox="1"/>
          <p:nvPr/>
        </p:nvSpPr>
        <p:spPr>
          <a:xfrm>
            <a:off x="236931" y="958342"/>
            <a:ext cx="307657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微软雅黑" panose="020B0503020204020204" charset="-122"/>
                <a:cs typeface="微软雅黑" panose="020B0503020204020204" charset="-122"/>
              </a:rPr>
              <a:t>4</a:t>
            </a:r>
            <a:r>
              <a:rPr sz="2800" b="1" spc="-5" dirty="0">
                <a:latin typeface="微软雅黑" panose="020B0503020204020204" charset="-122"/>
                <a:cs typeface="微软雅黑" panose="020B0503020204020204" charset="-122"/>
              </a:rPr>
              <a:t>、小说艺术特点：</a:t>
            </a:r>
            <a:endParaRPr sz="2800">
              <a:latin typeface="微软雅黑" panose="020B0503020204020204" charset="-122"/>
              <a:cs typeface="微软雅黑" panose="020B0503020204020204" charset="-122"/>
            </a:endParaRPr>
          </a:p>
        </p:txBody>
      </p:sp>
      <p:sp>
        <p:nvSpPr>
          <p:cNvPr id="7" name="object 7"/>
          <p:cNvSpPr txBox="1"/>
          <p:nvPr/>
        </p:nvSpPr>
        <p:spPr>
          <a:xfrm>
            <a:off x="236931" y="1481454"/>
            <a:ext cx="11788775" cy="4444365"/>
          </a:xfrm>
          <a:prstGeom prst="rect">
            <a:avLst/>
          </a:prstGeom>
        </p:spPr>
        <p:txBody>
          <a:bodyPr vert="horz" wrap="square" lIns="0" tIns="12700" rIns="0" bIns="0" rtlCol="0">
            <a:spAutoFit/>
          </a:bodyPr>
          <a:lstStyle/>
          <a:p>
            <a:pPr marL="12700" marR="311150">
              <a:lnSpc>
                <a:spcPct val="150000"/>
              </a:lnSpc>
              <a:spcBef>
                <a:spcPts val="10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以传统的艺术技巧为本，大量吸收和借鉴了西方现代派艺术的技巧，形成自己一 套独特的艺术变形表现形式</a:t>
            </a:r>
            <a:r>
              <a:rPr lang="zh-CN" sz="2400" b="1" dirty="0">
                <a:latin typeface="微软雅黑" panose="020B0503020204020204" charset="-122"/>
                <a:ea typeface="微软雅黑" panose="020B0503020204020204" charset="-122"/>
                <a:cs typeface="微软雅黑" panose="020B0503020204020204" charset="-122"/>
              </a:rPr>
              <a:t>，强烈的诗性特征</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50000"/>
              </a:lnSpc>
              <a:buSzPct val="96000"/>
              <a:buFont typeface="΢"/>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奇特夸张的人物形</a:t>
            </a:r>
            <a:r>
              <a:rPr sz="2400" b="1" spc="-10" dirty="0">
                <a:latin typeface="微软雅黑" panose="020B0503020204020204" charset="-122"/>
                <a:ea typeface="微软雅黑" panose="020B0503020204020204" charset="-122"/>
                <a:cs typeface="微软雅黑" panose="020B0503020204020204" charset="-122"/>
              </a:rPr>
              <a:t>象</a:t>
            </a:r>
            <a:r>
              <a:rPr sz="2400" b="1" spc="-5" dirty="0">
                <a:latin typeface="微软雅黑" panose="020B0503020204020204" charset="-122"/>
                <a:ea typeface="微软雅黑" panose="020B0503020204020204" charset="-122"/>
                <a:cs typeface="微软雅黑" panose="020B0503020204020204" charset="-122"/>
              </a:rPr>
              <a:t>，平淡而富有变化的情</a:t>
            </a:r>
            <a:r>
              <a:rPr sz="2400" b="1" dirty="0">
                <a:latin typeface="微软雅黑" panose="020B0503020204020204" charset="-122"/>
                <a:ea typeface="微软雅黑" panose="020B0503020204020204" charset="-122"/>
                <a:cs typeface="微软雅黑" panose="020B0503020204020204" charset="-122"/>
              </a:rPr>
              <a:t>节</a:t>
            </a:r>
            <a:r>
              <a:rPr sz="2400" b="1" spc="-5" dirty="0">
                <a:latin typeface="微软雅黑" panose="020B0503020204020204" charset="-122"/>
                <a:ea typeface="微软雅黑" panose="020B0503020204020204" charset="-122"/>
                <a:cs typeface="微软雅黑" panose="020B0503020204020204" charset="-122"/>
              </a:rPr>
              <a:t>，客观、冷静、非严格写实的方法，  </a:t>
            </a:r>
            <a:r>
              <a:rPr sz="2400" b="1" dirty="0">
                <a:latin typeface="微软雅黑" panose="020B0503020204020204" charset="-122"/>
                <a:ea typeface="微软雅黑" panose="020B0503020204020204" charset="-122"/>
                <a:cs typeface="微软雅黑" panose="020B0503020204020204" charset="-122"/>
              </a:rPr>
              <a:t>浓缩精炼的结构，简洁冷隽的白描语言，以及某些细节的不真实和非逻辑性，构成了他 的小说短小而精深，平淡而诡奇，冷峻而深刻的深层意蕴。</a:t>
            </a:r>
            <a:endParaRPr sz="2400" b="1">
              <a:latin typeface="微软雅黑" panose="020B0503020204020204" charset="-122"/>
              <a:ea typeface="微软雅黑" panose="020B0503020204020204" charset="-122"/>
              <a:cs typeface="微软雅黑" panose="020B0503020204020204" charset="-122"/>
            </a:endParaRPr>
          </a:p>
          <a:p>
            <a:pPr marL="12700" marR="184785">
              <a:lnSpc>
                <a:spcPct val="15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极不讲究情节安排的，情节极简单，往往是采撷生活中的一朵小小浪花</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是历史瞬间里的一个小镜头定格，然而作者能够在此基础上精雕细刻，创造出奇异的、包孕万 </a:t>
            </a:r>
            <a:r>
              <a:rPr sz="2400" b="1" spc="-5" dirty="0">
                <a:latin typeface="微软雅黑" panose="020B0503020204020204" charset="-122"/>
                <a:ea typeface="微软雅黑" panose="020B0503020204020204" charset="-122"/>
                <a:cs typeface="微软雅黑" panose="020B0503020204020204" charset="-122"/>
              </a:rPr>
              <a:t>千的艺术境界来</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以小见大，以少总多，显示出作家深厚的艺术功</a:t>
            </a:r>
            <a:r>
              <a:rPr sz="2400" b="1" dirty="0">
                <a:latin typeface="微软雅黑" panose="020B0503020204020204" charset="-122"/>
                <a:ea typeface="微软雅黑" panose="020B0503020204020204" charset="-122"/>
                <a:cs typeface="微软雅黑" panose="020B0503020204020204" charset="-122"/>
              </a:rPr>
              <a:t>底。</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3382517" y="837438"/>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3382517" y="837438"/>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3621785" y="880617"/>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1784985"/>
            <a:ext cx="5596890" cy="2701925"/>
          </a:xfrm>
          <a:prstGeom prst="rect">
            <a:avLst/>
          </a:prstGeom>
        </p:spPr>
        <p:txBody>
          <a:bodyPr vert="horz" wrap="square" lIns="0" tIns="161925" rIns="0" bIns="0" rtlCol="0">
            <a:spAutoFit/>
          </a:bodyPr>
          <a:lstStyle/>
          <a:p>
            <a:pPr marL="12700">
              <a:lnSpc>
                <a:spcPct val="100000"/>
              </a:lnSpc>
              <a:spcBef>
                <a:spcPts val="1275"/>
              </a:spcBef>
            </a:pPr>
            <a:r>
              <a:rPr sz="2400" dirty="0">
                <a:solidFill>
                  <a:srgbClr val="1F2C3C"/>
                </a:solidFill>
                <a:latin typeface="宋体" panose="02010600030101010101" pitchFamily="2" charset="-122"/>
                <a:cs typeface="宋体" panose="02010600030101010101" pitchFamily="2" charset="-122"/>
              </a:rPr>
              <a:t>对汪曾祺小说语言风格的准确概括是（</a:t>
            </a:r>
            <a:r>
              <a:rPr sz="2400" spc="-62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10604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用大段哲理性语言深化主题、造成气势  </a:t>
            </a:r>
            <a:r>
              <a:rPr sz="2400" spc="-5" dirty="0">
                <a:solidFill>
                  <a:srgbClr val="1F2C3C"/>
                </a:solidFill>
                <a:latin typeface="Arial" panose="020B0604020202020204"/>
                <a:cs typeface="Arial" panose="020B0604020202020204"/>
              </a:rPr>
              <a:t>B:</a:t>
            </a:r>
            <a:r>
              <a:rPr sz="2400" spc="-5" dirty="0">
                <a:solidFill>
                  <a:srgbClr val="1F2C3C"/>
                </a:solidFill>
                <a:latin typeface="宋体" panose="02010600030101010101" pitchFamily="2" charset="-122"/>
                <a:cs typeface="宋体" panose="02010600030101010101" pitchFamily="2" charset="-122"/>
              </a:rPr>
              <a:t>冷隽诡奇的白描语言</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客观冷静、严酷悲悯的叙述语调</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D:</a:t>
            </a:r>
            <a:r>
              <a:rPr sz="2400" dirty="0">
                <a:solidFill>
                  <a:srgbClr val="1F2C3C"/>
                </a:solidFill>
                <a:latin typeface="宋体" panose="02010600030101010101" pitchFamily="2" charset="-122"/>
                <a:cs typeface="宋体" panose="02010600030101010101" pitchFamily="2" charset="-122"/>
              </a:rPr>
              <a:t>简洁明快、生动传神的诗化小说语言</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1784985"/>
            <a:ext cx="5596890" cy="2701925"/>
          </a:xfrm>
          <a:prstGeom prst="rect">
            <a:avLst/>
          </a:prstGeom>
        </p:spPr>
        <p:txBody>
          <a:bodyPr vert="horz" wrap="square" lIns="0" tIns="161925" rIns="0" bIns="0" rtlCol="0">
            <a:spAutoFit/>
          </a:bodyPr>
          <a:lstStyle/>
          <a:p>
            <a:pPr marL="12700">
              <a:lnSpc>
                <a:spcPct val="100000"/>
              </a:lnSpc>
              <a:spcBef>
                <a:spcPts val="1275"/>
              </a:spcBef>
            </a:pPr>
            <a:r>
              <a:rPr sz="2400" dirty="0">
                <a:solidFill>
                  <a:srgbClr val="1F2C3C"/>
                </a:solidFill>
                <a:latin typeface="宋体" panose="02010600030101010101" pitchFamily="2" charset="-122"/>
                <a:cs typeface="宋体" panose="02010600030101010101" pitchFamily="2" charset="-122"/>
              </a:rPr>
              <a:t>对汪曾祺小说语言风格的准确概括是（</a:t>
            </a:r>
            <a:r>
              <a:rPr sz="2400" spc="-62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10604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用大段哲理性语言深化主题、造成气势  </a:t>
            </a:r>
            <a:r>
              <a:rPr sz="2400" spc="-5" dirty="0">
                <a:solidFill>
                  <a:srgbClr val="1F2C3C"/>
                </a:solidFill>
                <a:latin typeface="Arial" panose="020B0604020202020204"/>
                <a:cs typeface="Arial" panose="020B0604020202020204"/>
              </a:rPr>
              <a:t>B:</a:t>
            </a:r>
            <a:r>
              <a:rPr sz="2400" spc="-5" dirty="0">
                <a:solidFill>
                  <a:srgbClr val="1F2C3C"/>
                </a:solidFill>
                <a:latin typeface="宋体" panose="02010600030101010101" pitchFamily="2" charset="-122"/>
                <a:cs typeface="宋体" panose="02010600030101010101" pitchFamily="2" charset="-122"/>
              </a:rPr>
              <a:t>冷隽诡奇的白描语言</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客观冷静、严酷悲悯的叙述语调</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Arial" panose="020B0604020202020204"/>
                <a:cs typeface="Arial" panose="020B0604020202020204"/>
              </a:rPr>
              <a:t>D:</a:t>
            </a:r>
            <a:r>
              <a:rPr sz="2400" b="1" dirty="0">
                <a:solidFill>
                  <a:srgbClr val="C00000"/>
                </a:solidFill>
                <a:latin typeface="宋体" panose="02010600030101010101" pitchFamily="2" charset="-122"/>
                <a:cs typeface="宋体" panose="02010600030101010101" pitchFamily="2" charset="-122"/>
              </a:rPr>
              <a:t>简洁明快、生动传神的诗化小说语言</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13333" y="478358"/>
            <a:ext cx="2430780" cy="437515"/>
          </a:xfrm>
          <a:prstGeom prst="rect">
            <a:avLst/>
          </a:prstGeom>
        </p:spPr>
        <p:txBody>
          <a:bodyPr vert="horz" wrap="square" lIns="0" tIns="12700" rIns="0" bIns="0" rtlCol="0">
            <a:spAutoFit/>
          </a:bodyPr>
          <a:lstStyle/>
          <a:p>
            <a:pPr marL="12700">
              <a:lnSpc>
                <a:spcPct val="100000"/>
              </a:lnSpc>
              <a:spcBef>
                <a:spcPts val="100"/>
              </a:spcBef>
              <a:tabLst>
                <a:tab pos="1045210" algn="l"/>
              </a:tabLst>
            </a:pPr>
            <a:r>
              <a:rPr sz="2700" b="1" dirty="0">
                <a:latin typeface="微软雅黑" panose="020B0503020204020204" charset="-122"/>
                <a:cs typeface="微软雅黑" panose="020B0503020204020204" charset="-122"/>
              </a:rPr>
              <a:t>5.2</a:t>
            </a:r>
            <a:r>
              <a:rPr sz="2700" b="1" spc="-10" dirty="0">
                <a:latin typeface="微软雅黑" panose="020B0503020204020204" charset="-122"/>
                <a:cs typeface="微软雅黑" panose="020B0503020204020204" charset="-122"/>
              </a:rPr>
              <a:t>.</a:t>
            </a:r>
            <a:r>
              <a:rPr sz="2700" b="1" dirty="0">
                <a:latin typeface="微软雅黑" panose="020B0503020204020204" charset="-122"/>
                <a:cs typeface="微软雅黑" panose="020B0503020204020204" charset="-122"/>
              </a:rPr>
              <a:t>2</a:t>
            </a:r>
            <a:r>
              <a:rPr sz="2700" b="1" dirty="0">
                <a:latin typeface="微软雅黑" panose="020B0503020204020204" charset="-122"/>
                <a:cs typeface="微软雅黑" panose="020B0503020204020204" charset="-122"/>
              </a:rPr>
              <a:t>	</a:t>
            </a:r>
            <a:r>
              <a:rPr sz="2700" b="1" spc="-5" dirty="0">
                <a:latin typeface="微软雅黑" panose="020B0503020204020204" charset="-122"/>
                <a:cs typeface="微软雅黑" panose="020B0503020204020204" charset="-122"/>
              </a:rPr>
              <a:t>小说潮流</a:t>
            </a:r>
            <a:endParaRPr sz="2700">
              <a:latin typeface="微软雅黑" panose="020B0503020204020204" charset="-122"/>
              <a:cs typeface="微软雅黑" panose="020B0503020204020204" charset="-122"/>
            </a:endParaRPr>
          </a:p>
        </p:txBody>
      </p:sp>
      <p:sp>
        <p:nvSpPr>
          <p:cNvPr id="6" name="object 6"/>
          <p:cNvSpPr txBox="1"/>
          <p:nvPr/>
        </p:nvSpPr>
        <p:spPr>
          <a:xfrm>
            <a:off x="6838950" y="1841068"/>
            <a:ext cx="3250565" cy="1176020"/>
          </a:xfrm>
          <a:prstGeom prst="rect">
            <a:avLst/>
          </a:prstGeom>
        </p:spPr>
        <p:txBody>
          <a:bodyPr vert="horz" wrap="square" lIns="0" tIns="12700" rIns="0" bIns="0" rtlCol="0">
            <a:spAutoFit/>
          </a:bodyPr>
          <a:lstStyle/>
          <a:p>
            <a:pPr marL="151130">
              <a:lnSpc>
                <a:spcPct val="100000"/>
              </a:lnSpc>
              <a:spcBef>
                <a:spcPts val="100"/>
              </a:spcBef>
            </a:pPr>
            <a:r>
              <a:rPr sz="2700" b="1" spc="-5" dirty="0">
                <a:latin typeface="微软雅黑" panose="020B0503020204020204" charset="-122"/>
                <a:ea typeface="微软雅黑" panose="020B0503020204020204" charset="-122"/>
                <a:cs typeface="微软雅黑" panose="020B0503020204020204" charset="-122"/>
              </a:rPr>
              <a:t>发表于《人民文学》</a:t>
            </a:r>
            <a:endParaRPr sz="2700" b="1" spc="-5" dirty="0">
              <a:latin typeface="微软雅黑" panose="020B0503020204020204" charset="-122"/>
              <a:ea typeface="微软雅黑" panose="020B0503020204020204" charset="-122"/>
              <a:cs typeface="微软雅黑" panose="020B0503020204020204" charset="-122"/>
            </a:endParaRPr>
          </a:p>
          <a:p>
            <a:pPr marL="12700">
              <a:lnSpc>
                <a:spcPct val="100000"/>
              </a:lnSpc>
              <a:spcBef>
                <a:spcPts val="2595"/>
              </a:spcBef>
            </a:pPr>
            <a:r>
              <a:rPr sz="2700" b="1" spc="-5" dirty="0">
                <a:latin typeface="微软雅黑" panose="020B0503020204020204" charset="-122"/>
                <a:ea typeface="微软雅黑" panose="020B0503020204020204" charset="-122"/>
                <a:cs typeface="微软雅黑" panose="020B0503020204020204" charset="-122"/>
              </a:rPr>
              <a:t>发表于《文汇报》</a:t>
            </a:r>
            <a:endParaRPr sz="2700" b="1" spc="-5" dirty="0">
              <a:latin typeface="微软雅黑" panose="020B0503020204020204" charset="-122"/>
              <a:ea typeface="微软雅黑" panose="020B0503020204020204" charset="-122"/>
              <a:cs typeface="微软雅黑" panose="020B0503020204020204" charset="-122"/>
            </a:endParaRPr>
          </a:p>
        </p:txBody>
      </p:sp>
      <p:sp>
        <p:nvSpPr>
          <p:cNvPr id="7" name="object 7"/>
          <p:cNvSpPr txBox="1"/>
          <p:nvPr/>
        </p:nvSpPr>
        <p:spPr>
          <a:xfrm>
            <a:off x="103428" y="1841068"/>
            <a:ext cx="6596380" cy="1924050"/>
          </a:xfrm>
          <a:prstGeom prst="rect">
            <a:avLst/>
          </a:prstGeom>
        </p:spPr>
        <p:txBody>
          <a:bodyPr vert="horz" wrap="square" lIns="0" tIns="12700" rIns="0" bIns="0" rtlCol="0">
            <a:spAutoFit/>
          </a:bodyPr>
          <a:lstStyle/>
          <a:p>
            <a:pPr marL="12700">
              <a:lnSpc>
                <a:spcPct val="100000"/>
              </a:lnSpc>
              <a:spcBef>
                <a:spcPts val="100"/>
              </a:spcBef>
            </a:pPr>
            <a:r>
              <a:rPr sz="2700" b="1" spc="-5" dirty="0">
                <a:latin typeface="微软雅黑" panose="020B0503020204020204" charset="-122"/>
                <a:ea typeface="微软雅黑" panose="020B0503020204020204" charset="-122"/>
                <a:cs typeface="微软雅黑" panose="020B0503020204020204" charset="-122"/>
              </a:rPr>
              <a:t>一</a:t>
            </a:r>
            <a:r>
              <a:rPr sz="2700" b="1" dirty="0">
                <a:latin typeface="微软雅黑" panose="020B0503020204020204" charset="-122"/>
                <a:ea typeface="微软雅黑" panose="020B0503020204020204" charset="-122"/>
                <a:cs typeface="微软雅黑" panose="020B0503020204020204" charset="-122"/>
              </a:rPr>
              <a:t>、</a:t>
            </a:r>
            <a:r>
              <a:rPr sz="2700" b="1" spc="-5" dirty="0">
                <a:latin typeface="微软雅黑" panose="020B0503020204020204" charset="-122"/>
                <a:ea typeface="微软雅黑" panose="020B0503020204020204" charset="-122"/>
                <a:cs typeface="微软雅黑" panose="020B0503020204020204" charset="-122"/>
              </a:rPr>
              <a:t>开端：刘心武——短篇小说《班主任》</a:t>
            </a:r>
            <a:endParaRPr sz="2700" b="1">
              <a:latin typeface="微软雅黑" panose="020B0503020204020204" charset="-122"/>
              <a:ea typeface="微软雅黑" panose="020B0503020204020204" charset="-122"/>
              <a:cs typeface="微软雅黑" panose="020B0503020204020204" charset="-122"/>
            </a:endParaRPr>
          </a:p>
          <a:p>
            <a:pPr marL="12700" marR="347980">
              <a:lnSpc>
                <a:spcPct val="180000"/>
              </a:lnSpc>
              <a:spcBef>
                <a:spcPts val="5"/>
              </a:spcBef>
            </a:pPr>
            <a:r>
              <a:rPr sz="2700" b="1" dirty="0">
                <a:latin typeface="微软雅黑" panose="020B0503020204020204" charset="-122"/>
                <a:ea typeface="微软雅黑" panose="020B0503020204020204" charset="-122"/>
                <a:cs typeface="微软雅黑" panose="020B0503020204020204" charset="-122"/>
              </a:rPr>
              <a:t>二、得名：卢新华—</a:t>
            </a:r>
            <a:r>
              <a:rPr sz="2700" b="1" spc="-5" dirty="0">
                <a:latin typeface="微软雅黑" panose="020B0503020204020204" charset="-122"/>
                <a:ea typeface="微软雅黑" panose="020B0503020204020204" charset="-122"/>
                <a:cs typeface="微软雅黑" panose="020B0503020204020204" charset="-122"/>
              </a:rPr>
              <a:t>—</a:t>
            </a:r>
            <a:r>
              <a:rPr sz="2700" b="1" dirty="0">
                <a:latin typeface="微软雅黑" panose="020B0503020204020204" charset="-122"/>
                <a:ea typeface="微软雅黑" panose="020B0503020204020204" charset="-122"/>
                <a:cs typeface="微软雅黑" panose="020B0503020204020204" charset="-122"/>
              </a:rPr>
              <a:t>短篇小说《伤痕》 </a:t>
            </a:r>
            <a:r>
              <a:rPr sz="2700" b="1" spc="-5" dirty="0">
                <a:latin typeface="微软雅黑" panose="020B0503020204020204" charset="-122"/>
                <a:ea typeface="微软雅黑" panose="020B0503020204020204" charset="-122"/>
                <a:cs typeface="微软雅黑" panose="020B0503020204020204" charset="-122"/>
              </a:rPr>
              <a:t>三、相关作品：</a:t>
            </a:r>
            <a:endParaRPr sz="27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103428" y="4064000"/>
            <a:ext cx="12219305" cy="1766570"/>
          </a:xfrm>
          <a:prstGeom prst="rect">
            <a:avLst/>
          </a:prstGeom>
        </p:spPr>
        <p:txBody>
          <a:bodyPr vert="horz" wrap="square" lIns="0" tIns="12700" rIns="0" bIns="0" rtlCol="0">
            <a:spAutoFit/>
          </a:bodyPr>
          <a:lstStyle/>
          <a:p>
            <a:pPr marL="12700">
              <a:lnSpc>
                <a:spcPct val="100000"/>
              </a:lnSpc>
              <a:spcBef>
                <a:spcPts val="100"/>
              </a:spcBef>
            </a:pPr>
            <a:r>
              <a:rPr sz="2700" b="1" dirty="0">
                <a:latin typeface="微软雅黑" panose="020B0503020204020204" charset="-122"/>
                <a:ea typeface="微软雅黑" panose="020B0503020204020204" charset="-122"/>
                <a:cs typeface="微软雅黑" panose="020B0503020204020204" charset="-122"/>
              </a:rPr>
              <a:t>短篇：</a:t>
            </a:r>
            <a:r>
              <a:rPr sz="2400" b="1" dirty="0">
                <a:latin typeface="微软雅黑" panose="020B0503020204020204" charset="-122"/>
                <a:ea typeface="微软雅黑" panose="020B0503020204020204" charset="-122"/>
                <a:cs typeface="微软雅黑" panose="020B0503020204020204" charset="-122"/>
              </a:rPr>
              <a:t>张洁《从森林里来的孩子》、王蒙《最宝贵的》、王亚平《神圣的使命》、肖平</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810"/>
              </a:spcBef>
            </a:pP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墓地与鲜</a:t>
            </a:r>
            <a:r>
              <a:rPr sz="2400" b="1" spc="-10" dirty="0">
                <a:latin typeface="微软雅黑" panose="020B0503020204020204" charset="-122"/>
                <a:ea typeface="微软雅黑" panose="020B0503020204020204" charset="-122"/>
                <a:cs typeface="微软雅黑" panose="020B0503020204020204" charset="-122"/>
              </a:rPr>
              <a:t>花</a:t>
            </a:r>
            <a:r>
              <a:rPr sz="2400" b="1" spc="-5" dirty="0">
                <a:latin typeface="微软雅黑" panose="020B0503020204020204" charset="-122"/>
                <a:ea typeface="微软雅黑" panose="020B0503020204020204" charset="-122"/>
                <a:cs typeface="微软雅黑" panose="020B0503020204020204" charset="-122"/>
              </a:rPr>
              <a:t>》、李陀《愿你听到这支</a:t>
            </a:r>
            <a:r>
              <a:rPr sz="2400" b="1" dirty="0">
                <a:latin typeface="微软雅黑" panose="020B0503020204020204" charset="-122"/>
                <a:ea typeface="微软雅黑" panose="020B0503020204020204" charset="-122"/>
                <a:cs typeface="微软雅黑" panose="020B0503020204020204" charset="-122"/>
              </a:rPr>
              <a:t>歌</a:t>
            </a:r>
            <a:r>
              <a:rPr sz="2400" b="1" spc="-5" dirty="0">
                <a:latin typeface="微软雅黑" panose="020B0503020204020204" charset="-122"/>
                <a:ea typeface="微软雅黑" panose="020B0503020204020204" charset="-122"/>
                <a:cs typeface="微软雅黑" panose="020B0503020204020204" charset="-122"/>
              </a:rPr>
              <a:t>》、宗璞《弦上的梦》、陈国凯《我该怎么办》</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510"/>
              </a:spcBef>
            </a:pPr>
            <a:r>
              <a:rPr sz="2700" b="1" dirty="0">
                <a:latin typeface="微软雅黑" panose="020B0503020204020204" charset="-122"/>
                <a:ea typeface="微软雅黑" panose="020B0503020204020204" charset="-122"/>
                <a:cs typeface="微软雅黑" panose="020B0503020204020204" charset="-122"/>
              </a:rPr>
              <a:t>长篇：</a:t>
            </a:r>
            <a:r>
              <a:rPr sz="2400" b="1" dirty="0">
                <a:latin typeface="微软雅黑" panose="020B0503020204020204" charset="-122"/>
                <a:ea typeface="微软雅黑" panose="020B0503020204020204" charset="-122"/>
                <a:cs typeface="微软雅黑" panose="020B0503020204020204" charset="-122"/>
              </a:rPr>
              <a:t>莫应丰《将军吟》、竹林《生活的路》、周克芹《许茂和他的女儿们》</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854408" y="80633"/>
            <a:ext cx="2288598" cy="1287696"/>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7773161" y="1142238"/>
            <a:ext cx="937260" cy="502920"/>
          </a:xfrm>
          <a:custGeom>
            <a:avLst/>
            <a:gdLst/>
            <a:ahLst/>
            <a:cxnLst/>
            <a:rect l="l" t="t" r="r" b="b"/>
            <a:pathLst>
              <a:path w="937259" h="502919">
                <a:moveTo>
                  <a:pt x="685800" y="0"/>
                </a:moveTo>
                <a:lnTo>
                  <a:pt x="0" y="0"/>
                </a:lnTo>
                <a:lnTo>
                  <a:pt x="0" y="502920"/>
                </a:lnTo>
                <a:lnTo>
                  <a:pt x="685800" y="502920"/>
                </a:lnTo>
                <a:lnTo>
                  <a:pt x="937260" y="251460"/>
                </a:lnTo>
                <a:lnTo>
                  <a:pt x="685800" y="0"/>
                </a:lnTo>
                <a:close/>
              </a:path>
            </a:pathLst>
          </a:custGeom>
          <a:solidFill>
            <a:srgbClr val="00AF50"/>
          </a:solidFill>
        </p:spPr>
        <p:txBody>
          <a:bodyPr wrap="square" lIns="0" tIns="0" rIns="0" bIns="0" rtlCol="0"/>
          <a:lstStyle/>
          <a:p/>
        </p:txBody>
      </p:sp>
      <p:sp>
        <p:nvSpPr>
          <p:cNvPr id="11" name="object 11"/>
          <p:cNvSpPr/>
          <p:nvPr/>
        </p:nvSpPr>
        <p:spPr>
          <a:xfrm>
            <a:off x="7773161" y="1142238"/>
            <a:ext cx="937260" cy="502920"/>
          </a:xfrm>
          <a:custGeom>
            <a:avLst/>
            <a:gdLst/>
            <a:ahLst/>
            <a:cxnLst/>
            <a:rect l="l" t="t" r="r" b="b"/>
            <a:pathLst>
              <a:path w="937259" h="502919">
                <a:moveTo>
                  <a:pt x="0" y="0"/>
                </a:moveTo>
                <a:lnTo>
                  <a:pt x="685800" y="0"/>
                </a:lnTo>
                <a:lnTo>
                  <a:pt x="937260" y="251460"/>
                </a:lnTo>
                <a:lnTo>
                  <a:pt x="685800" y="502920"/>
                </a:lnTo>
                <a:lnTo>
                  <a:pt x="0" y="502920"/>
                </a:lnTo>
                <a:lnTo>
                  <a:pt x="0" y="0"/>
                </a:lnTo>
                <a:close/>
              </a:path>
            </a:pathLst>
          </a:custGeom>
          <a:ln w="28956">
            <a:solidFill>
              <a:srgbClr val="00AF50"/>
            </a:solidFill>
          </a:ln>
        </p:spPr>
        <p:txBody>
          <a:bodyPr wrap="square" lIns="0" tIns="0" rIns="0" bIns="0" rtlCol="0"/>
          <a:lstStyle/>
          <a:p/>
        </p:txBody>
      </p:sp>
      <p:sp>
        <p:nvSpPr>
          <p:cNvPr id="12" name="object 12"/>
          <p:cNvSpPr txBox="1"/>
          <p:nvPr/>
        </p:nvSpPr>
        <p:spPr>
          <a:xfrm>
            <a:off x="103428" y="1166240"/>
            <a:ext cx="8239759" cy="381635"/>
          </a:xfrm>
          <a:prstGeom prst="rect">
            <a:avLst/>
          </a:prstGeom>
        </p:spPr>
        <p:txBody>
          <a:bodyPr vert="horz" wrap="square" lIns="0" tIns="12700" rIns="0" bIns="0" rtlCol="0">
            <a:spAutoFit/>
          </a:bodyPr>
          <a:lstStyle/>
          <a:p>
            <a:pPr marL="12700">
              <a:lnSpc>
                <a:spcPct val="100000"/>
              </a:lnSpc>
              <a:spcBef>
                <a:spcPts val="100"/>
              </a:spcBef>
              <a:tabLst>
                <a:tab pos="7921625" algn="l"/>
              </a:tabLst>
            </a:pPr>
            <a:r>
              <a:rPr sz="2400" b="1" dirty="0">
                <a:latin typeface="微软雅黑" panose="020B0503020204020204" charset="-122"/>
                <a:ea typeface="微软雅黑" panose="020B0503020204020204" charset="-122"/>
                <a:cs typeface="微软雅黑" panose="020B0503020204020204" charset="-122"/>
              </a:rPr>
              <a:t>（一）伤痕小说</a:t>
            </a:r>
            <a:r>
              <a:rPr sz="2400" spc="-5"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新时期文学涌现出来</a:t>
            </a:r>
            <a:r>
              <a:rPr sz="2400" spc="-20" dirty="0">
                <a:latin typeface="微软雅黑" panose="020B0503020204020204" charset="-122"/>
                <a:ea typeface="微软雅黑" panose="020B0503020204020204" charset="-122"/>
                <a:cs typeface="微软雅黑" panose="020B0503020204020204" charset="-122"/>
              </a:rPr>
              <a:t>的</a:t>
            </a:r>
            <a:r>
              <a:rPr sz="2400" b="1" dirty="0">
                <a:solidFill>
                  <a:srgbClr val="C00000"/>
                </a:solidFill>
                <a:latin typeface="微软雅黑" panose="020B0503020204020204" charset="-122"/>
                <a:ea typeface="微软雅黑" panose="020B0503020204020204" charset="-122"/>
                <a:cs typeface="微软雅黑" panose="020B0503020204020204" charset="-122"/>
              </a:rPr>
              <a:t>第一个潮头</a:t>
            </a:r>
            <a:r>
              <a:rPr sz="2400" dirty="0">
                <a:latin typeface="微软雅黑" panose="020B0503020204020204" charset="-122"/>
                <a:ea typeface="微软雅黑" panose="020B0503020204020204" charset="-122"/>
                <a:cs typeface="微软雅黑" panose="020B0503020204020204" charset="-122"/>
              </a:rPr>
              <a:t>。	</a:t>
            </a:r>
            <a:r>
              <a:rPr sz="3600" b="1" baseline="-3000" dirty="0">
                <a:solidFill>
                  <a:srgbClr val="FFFFFF"/>
                </a:solidFill>
                <a:latin typeface="微软雅黑" panose="020B0503020204020204" charset="-122"/>
                <a:ea typeface="微软雅黑" panose="020B0503020204020204" charset="-122"/>
                <a:cs typeface="微软雅黑" panose="020B0503020204020204" charset="-122"/>
              </a:rPr>
              <a:t>客</a:t>
            </a:r>
            <a:endParaRPr sz="3600" baseline="-3000">
              <a:latin typeface="微软雅黑" panose="020B0503020204020204" charset="-122"/>
              <a:ea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3" name="object 13"/>
          <p:cNvSpPr txBox="1"/>
          <p:nvPr/>
        </p:nvSpPr>
        <p:spPr>
          <a:xfrm>
            <a:off x="103428" y="99822"/>
            <a:ext cx="129095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微软雅黑" panose="020B0503020204020204" charset="-122"/>
                <a:cs typeface="微软雅黑" panose="020B0503020204020204" charset="-122"/>
              </a:rPr>
              <a:t>5</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2</a:t>
            </a:r>
            <a:r>
              <a:rPr sz="1600" spc="-10" dirty="0">
                <a:solidFill>
                  <a:srgbClr val="7E7E7E"/>
                </a:solidFill>
                <a:latin typeface="微软雅黑" panose="020B0503020204020204" charset="-122"/>
                <a:cs typeface="微软雅黑" panose="020B0503020204020204" charset="-122"/>
              </a:rPr>
              <a:t>.</a:t>
            </a:r>
            <a:r>
              <a:rPr sz="1600" spc="-5" dirty="0">
                <a:solidFill>
                  <a:srgbClr val="7E7E7E"/>
                </a:solidFill>
                <a:latin typeface="微软雅黑" panose="020B0503020204020204" charset="-122"/>
                <a:cs typeface="微软雅黑" panose="020B0503020204020204" charset="-122"/>
              </a:rPr>
              <a:t>1一、概述</a:t>
            </a:r>
            <a:endParaRPr sz="1600">
              <a:latin typeface="微软雅黑" panose="020B0503020204020204" charset="-122"/>
              <a:cs typeface="微软雅黑" panose="020B050302020402020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1756410"/>
            <a:ext cx="5901055" cy="2701925"/>
          </a:xfrm>
          <a:prstGeom prst="rect">
            <a:avLst/>
          </a:prstGeom>
        </p:spPr>
        <p:txBody>
          <a:bodyPr vert="horz" wrap="square" lIns="0" tIns="161925" rIns="0" bIns="0" rtlCol="0">
            <a:spAutoFit/>
          </a:bodyPr>
          <a:lstStyle/>
          <a:p>
            <a:pPr marL="12700">
              <a:lnSpc>
                <a:spcPct val="100000"/>
              </a:lnSpc>
              <a:spcBef>
                <a:spcPts val="1275"/>
              </a:spcBef>
            </a:pPr>
            <a:r>
              <a:rPr sz="2400" dirty="0">
                <a:solidFill>
                  <a:srgbClr val="1F2C3C"/>
                </a:solidFill>
                <a:latin typeface="宋体" panose="02010600030101010101" pitchFamily="2" charset="-122"/>
                <a:cs typeface="宋体" panose="02010600030101010101" pitchFamily="2" charset="-122"/>
              </a:rPr>
              <a:t>陈奂生这一形象最早出自高晓声的小说（</a:t>
            </a:r>
            <a:r>
              <a:rPr sz="2400" spc="-62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《李顺大造屋》</a:t>
            </a:r>
            <a:endParaRPr sz="2400">
              <a:latin typeface="宋体" panose="02010600030101010101" pitchFamily="2" charset="-122"/>
              <a:cs typeface="宋体" panose="02010600030101010101" pitchFamily="2" charset="-122"/>
            </a:endParaRPr>
          </a:p>
          <a:p>
            <a:pPr marL="12700" marR="3356610" algn="just">
              <a:lnSpc>
                <a:spcPct val="150000"/>
              </a:lnSpc>
            </a:pPr>
            <a:r>
              <a:rPr sz="2400" spc="-5" dirty="0">
                <a:solidFill>
                  <a:srgbClr val="1F2C3C"/>
                </a:solidFill>
                <a:latin typeface="Arial" panose="020B0604020202020204"/>
                <a:cs typeface="Arial" panose="020B0604020202020204"/>
              </a:rPr>
              <a:t>B</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漏斗户”主》  </a:t>
            </a: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《陈奂生上城》 </a:t>
            </a:r>
            <a:r>
              <a:rPr sz="2400" spc="-5" dirty="0">
                <a:solidFill>
                  <a:srgbClr val="1F2C3C"/>
                </a:solidFill>
                <a:latin typeface="Arial" panose="020B0604020202020204"/>
                <a:cs typeface="Arial" panose="020B0604020202020204"/>
              </a:rPr>
              <a:t>D:</a:t>
            </a:r>
            <a:r>
              <a:rPr sz="2400" spc="-5" dirty="0">
                <a:solidFill>
                  <a:srgbClr val="1F2C3C"/>
                </a:solidFill>
                <a:latin typeface="宋体" panose="02010600030101010101" pitchFamily="2" charset="-122"/>
                <a:cs typeface="宋体" panose="02010600030101010101" pitchFamily="2" charset="-122"/>
              </a:rPr>
              <a:t>《陈奂生出国</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89</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微软雅黑" panose="020B0503020204020204" charset="-122"/>
                <a:cs typeface="微软雅黑" panose="020B0503020204020204" charset="-122"/>
              </a:rPr>
              <a:t>真 题 演</a:t>
            </a:r>
            <a:r>
              <a:rPr b="1" spc="-114" dirty="0">
                <a:solidFill>
                  <a:srgbClr val="C00000"/>
                </a:solidFill>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练</a:t>
            </a:r>
            <a:endParaRPr b="1" dirty="0">
              <a:solidFill>
                <a:srgbClr val="C00000"/>
              </a:solidFill>
              <a:latin typeface="微软雅黑" panose="020B0503020204020204" charset="-122"/>
              <a:cs typeface="微软雅黑" panose="020B0503020204020204" charset="-122"/>
            </a:endParaRPr>
          </a:p>
        </p:txBody>
      </p:sp>
      <p:sp>
        <p:nvSpPr>
          <p:cNvPr id="7" name="object 7"/>
          <p:cNvSpPr txBox="1"/>
          <p:nvPr/>
        </p:nvSpPr>
        <p:spPr>
          <a:xfrm>
            <a:off x="827024" y="1756410"/>
            <a:ext cx="5901055" cy="2701925"/>
          </a:xfrm>
          <a:prstGeom prst="rect">
            <a:avLst/>
          </a:prstGeom>
        </p:spPr>
        <p:txBody>
          <a:bodyPr vert="horz" wrap="square" lIns="0" tIns="161925" rIns="0" bIns="0" rtlCol="0">
            <a:spAutoFit/>
          </a:bodyPr>
          <a:lstStyle/>
          <a:p>
            <a:pPr marL="12700">
              <a:lnSpc>
                <a:spcPct val="100000"/>
              </a:lnSpc>
              <a:spcBef>
                <a:spcPts val="1275"/>
              </a:spcBef>
            </a:pPr>
            <a:r>
              <a:rPr sz="2400" dirty="0">
                <a:solidFill>
                  <a:srgbClr val="1F2C3C"/>
                </a:solidFill>
                <a:latin typeface="宋体" panose="02010600030101010101" pitchFamily="2" charset="-122"/>
                <a:cs typeface="宋体" panose="02010600030101010101" pitchFamily="2" charset="-122"/>
              </a:rPr>
              <a:t>陈奂生这一形象最早出自高晓声的小说（</a:t>
            </a:r>
            <a:r>
              <a:rPr sz="2400" spc="-625" dirty="0">
                <a:solidFill>
                  <a:srgbClr val="1F2C3C"/>
                </a:solidFill>
                <a:latin typeface="宋体" panose="02010600030101010101" pitchFamily="2" charset="-122"/>
                <a:cs typeface="宋体" panose="02010600030101010101" pitchFamily="2" charset="-122"/>
              </a:rPr>
              <a:t> </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dirty="0">
                <a:solidFill>
                  <a:srgbClr val="1F2C3C"/>
                </a:solidFill>
                <a:latin typeface="宋体" panose="02010600030101010101" pitchFamily="2" charset="-122"/>
                <a:cs typeface="宋体" panose="02010600030101010101" pitchFamily="2" charset="-122"/>
              </a:rPr>
              <a:t>《李顺大造屋》</a:t>
            </a:r>
            <a:endParaRPr sz="2400">
              <a:latin typeface="宋体" panose="02010600030101010101" pitchFamily="2" charset="-122"/>
              <a:cs typeface="宋体" panose="02010600030101010101" pitchFamily="2" charset="-122"/>
            </a:endParaRPr>
          </a:p>
          <a:p>
            <a:pPr marL="12700" marR="3263900">
              <a:lnSpc>
                <a:spcPct val="150000"/>
              </a:lnSpc>
            </a:pPr>
            <a:r>
              <a:rPr sz="2400" b="1" spc="-10" dirty="0">
                <a:solidFill>
                  <a:srgbClr val="C00000"/>
                </a:solidFill>
                <a:latin typeface="Arial" panose="020B0604020202020204"/>
                <a:cs typeface="Arial" panose="020B0604020202020204"/>
              </a:rPr>
              <a:t>B</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漏斗户”主</a:t>
            </a:r>
            <a:r>
              <a:rPr sz="2400" b="1" spc="-10" dirty="0">
                <a:solidFill>
                  <a:srgbClr val="C00000"/>
                </a:solidFill>
                <a:latin typeface="宋体" panose="02010600030101010101" pitchFamily="2" charset="-122"/>
                <a:cs typeface="宋体" panose="02010600030101010101" pitchFamily="2" charset="-122"/>
              </a:rPr>
              <a:t>》  </a:t>
            </a:r>
            <a:r>
              <a:rPr sz="2400" spc="-5" dirty="0">
                <a:solidFill>
                  <a:srgbClr val="1F2C3C"/>
                </a:solidFill>
                <a:latin typeface="Arial" panose="020B0604020202020204"/>
                <a:cs typeface="Arial" panose="020B0604020202020204"/>
              </a:rPr>
              <a:t>C:</a:t>
            </a:r>
            <a:r>
              <a:rPr sz="2400" dirty="0">
                <a:solidFill>
                  <a:srgbClr val="1F2C3C"/>
                </a:solidFill>
                <a:latin typeface="宋体" panose="02010600030101010101" pitchFamily="2" charset="-122"/>
                <a:cs typeface="宋体" panose="02010600030101010101" pitchFamily="2" charset="-122"/>
              </a:rPr>
              <a:t>《陈奂生上城》 </a:t>
            </a:r>
            <a:r>
              <a:rPr sz="2400" spc="-5" dirty="0">
                <a:solidFill>
                  <a:srgbClr val="1F2C3C"/>
                </a:solidFill>
                <a:latin typeface="Arial" panose="020B0604020202020204"/>
                <a:cs typeface="Arial" panose="020B0604020202020204"/>
              </a:rPr>
              <a:t>D:</a:t>
            </a:r>
            <a:r>
              <a:rPr sz="2400" spc="-5" dirty="0">
                <a:solidFill>
                  <a:srgbClr val="1F2C3C"/>
                </a:solidFill>
                <a:latin typeface="宋体" panose="02010600030101010101" pitchFamily="2" charset="-122"/>
                <a:cs typeface="宋体" panose="02010600030101010101" pitchFamily="2" charset="-122"/>
              </a:rPr>
              <a:t>《陈奂生出国</a:t>
            </a:r>
            <a:r>
              <a:rPr sz="2400"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715467" y="398145"/>
            <a:ext cx="4206240" cy="391160"/>
          </a:xfrm>
          <a:prstGeom prst="rect">
            <a:avLst/>
          </a:prstGeom>
        </p:spPr>
        <p:txBody>
          <a:bodyPr vert="horz" wrap="square" lIns="0" tIns="12700" rIns="0" bIns="0" rtlCol="0">
            <a:spAutoFit/>
          </a:bodyPr>
          <a:lstStyle/>
          <a:p>
            <a:pPr marL="12700">
              <a:lnSpc>
                <a:spcPct val="100000"/>
              </a:lnSpc>
              <a:spcBef>
                <a:spcPts val="100"/>
              </a:spcBef>
            </a:pPr>
            <a:r>
              <a:rPr b="1" spc="-5" dirty="0">
                <a:latin typeface="微软雅黑" panose="020B0503020204020204" charset="-122"/>
                <a:cs typeface="微软雅黑" panose="020B0503020204020204" charset="-122"/>
              </a:rPr>
              <a:t>5.2.4</a:t>
            </a:r>
            <a:r>
              <a:rPr b="1" spc="-85" dirty="0">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韩少功、</a:t>
            </a:r>
            <a:r>
              <a:rPr b="1" dirty="0">
                <a:latin typeface="微软雅黑" panose="020B0503020204020204" charset="-122"/>
                <a:cs typeface="微软雅黑" panose="020B0503020204020204" charset="-122"/>
              </a:rPr>
              <a:t>张承志、贾平凹</a:t>
            </a:r>
            <a:endParaRPr b="1" dirty="0">
              <a:latin typeface="微软雅黑" panose="020B0503020204020204" charset="-122"/>
              <a:cs typeface="微软雅黑" panose="020B0503020204020204" charset="-122"/>
            </a:endParaRPr>
          </a:p>
        </p:txBody>
      </p:sp>
      <p:sp>
        <p:nvSpPr>
          <p:cNvPr id="7" name="object 7"/>
          <p:cNvSpPr/>
          <p:nvPr/>
        </p:nvSpPr>
        <p:spPr>
          <a:xfrm>
            <a:off x="3630929" y="1232153"/>
            <a:ext cx="935990" cy="502920"/>
          </a:xfrm>
          <a:custGeom>
            <a:avLst/>
            <a:gdLst/>
            <a:ahLst/>
            <a:cxnLst/>
            <a:rect l="l" t="t" r="r" b="b"/>
            <a:pathLst>
              <a:path w="935989" h="502919">
                <a:moveTo>
                  <a:pt x="684276" y="0"/>
                </a:moveTo>
                <a:lnTo>
                  <a:pt x="0" y="0"/>
                </a:lnTo>
                <a:lnTo>
                  <a:pt x="0" y="502920"/>
                </a:lnTo>
                <a:lnTo>
                  <a:pt x="684276" y="502920"/>
                </a:lnTo>
                <a:lnTo>
                  <a:pt x="935736" y="251460"/>
                </a:lnTo>
                <a:lnTo>
                  <a:pt x="684276" y="0"/>
                </a:lnTo>
                <a:close/>
              </a:path>
            </a:pathLst>
          </a:custGeom>
          <a:solidFill>
            <a:srgbClr val="00AF50"/>
          </a:solidFill>
        </p:spPr>
        <p:txBody>
          <a:bodyPr wrap="square" lIns="0" tIns="0" rIns="0" bIns="0" rtlCol="0"/>
          <a:lstStyle/>
          <a:p/>
        </p:txBody>
      </p:sp>
      <p:sp>
        <p:nvSpPr>
          <p:cNvPr id="8" name="object 8"/>
          <p:cNvSpPr/>
          <p:nvPr/>
        </p:nvSpPr>
        <p:spPr>
          <a:xfrm>
            <a:off x="3630929" y="1232153"/>
            <a:ext cx="935990" cy="502920"/>
          </a:xfrm>
          <a:custGeom>
            <a:avLst/>
            <a:gdLst/>
            <a:ahLst/>
            <a:cxnLst/>
            <a:rect l="l" t="t" r="r" b="b"/>
            <a:pathLst>
              <a:path w="935989" h="502919">
                <a:moveTo>
                  <a:pt x="0" y="0"/>
                </a:moveTo>
                <a:lnTo>
                  <a:pt x="684276" y="0"/>
                </a:lnTo>
                <a:lnTo>
                  <a:pt x="935736" y="251460"/>
                </a:lnTo>
                <a:lnTo>
                  <a:pt x="684276" y="502920"/>
                </a:lnTo>
                <a:lnTo>
                  <a:pt x="0" y="502920"/>
                </a:lnTo>
                <a:lnTo>
                  <a:pt x="0" y="0"/>
                </a:lnTo>
                <a:close/>
              </a:path>
            </a:pathLst>
          </a:custGeom>
          <a:ln w="28956">
            <a:solidFill>
              <a:srgbClr val="00AF50"/>
            </a:solidFill>
          </a:ln>
        </p:spPr>
        <p:txBody>
          <a:bodyPr wrap="square" lIns="0" tIns="0" rIns="0" bIns="0" rtlCol="0"/>
          <a:lstStyle/>
          <a:p/>
        </p:txBody>
      </p:sp>
      <p:sp>
        <p:nvSpPr>
          <p:cNvPr id="9" name="object 9"/>
          <p:cNvSpPr txBox="1"/>
          <p:nvPr/>
        </p:nvSpPr>
        <p:spPr>
          <a:xfrm>
            <a:off x="246659" y="1231595"/>
            <a:ext cx="9957435" cy="3321050"/>
          </a:xfrm>
          <a:prstGeom prst="rect">
            <a:avLst/>
          </a:prstGeom>
        </p:spPr>
        <p:txBody>
          <a:bodyPr vert="horz" wrap="square" lIns="0" tIns="12700" rIns="0" bIns="0" rtlCol="0">
            <a:spAutoFit/>
          </a:bodyPr>
          <a:lstStyle/>
          <a:p>
            <a:pPr marR="2390140" algn="ctr">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a:p>
            <a:pPr marL="12700">
              <a:lnSpc>
                <a:spcPct val="100000"/>
              </a:lnSpc>
              <a:spcBef>
                <a:spcPts val="2635"/>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、早期</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以悲剧的氛围与艺术效果抨击极左路线，弘扬道德和伦理的力量</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556260">
              <a:lnSpc>
                <a:spcPct val="10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张种田《西望茅草地》</a:t>
            </a:r>
            <a:r>
              <a:rPr sz="2400" b="1" dirty="0">
                <a:latin typeface="微软雅黑" panose="020B0503020204020204" charset="-122"/>
                <a:ea typeface="微软雅黑" panose="020B0503020204020204" charset="-122"/>
                <a:cs typeface="微软雅黑" panose="020B0503020204020204" charset="-122"/>
              </a:rPr>
              <a:t>、《风吹唢呐声》</a:t>
            </a:r>
            <a:endParaRPr sz="2400" b="1">
              <a:latin typeface="微软雅黑" panose="020B0503020204020204" charset="-122"/>
              <a:ea typeface="微软雅黑" panose="020B0503020204020204" charset="-122"/>
              <a:cs typeface="微软雅黑" panose="020B0503020204020204" charset="-122"/>
            </a:endParaRPr>
          </a:p>
          <a:p>
            <a:pPr marL="373380" marR="1528445" indent="-361315">
              <a:lnSpc>
                <a:spcPct val="200000"/>
              </a:lnSpc>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、后期</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强烈的“寻根”意识，发掘冥顽不化的国民劣根性。 代表</a:t>
            </a:r>
            <a:r>
              <a:rPr sz="2400" b="1" spc="-5" dirty="0">
                <a:latin typeface="微软雅黑" panose="020B0503020204020204" charset="-122"/>
                <a:ea typeface="微软雅黑" panose="020B0503020204020204" charset="-122"/>
                <a:cs typeface="微软雅黑" panose="020B0503020204020204" charset="-122"/>
              </a:rPr>
              <a:t>作</a:t>
            </a:r>
            <a:r>
              <a:rPr sz="2400" b="1" dirty="0">
                <a:solidFill>
                  <a:srgbClr val="C00000"/>
                </a:solidFill>
                <a:latin typeface="微软雅黑" panose="020B0503020204020204" charset="-122"/>
                <a:ea typeface="微软雅黑" panose="020B0503020204020204" charset="-122"/>
                <a:cs typeface="微软雅黑" panose="020B0503020204020204" charset="-122"/>
              </a:rPr>
              <a:t>：《爸爸爸》 丙崽</a:t>
            </a:r>
            <a:endParaRPr sz="2400" b="1">
              <a:latin typeface="微软雅黑" panose="020B0503020204020204" charset="-122"/>
              <a:ea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0" y="1119505"/>
            <a:ext cx="10290175" cy="5262245"/>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cs typeface="微软雅黑" panose="020B0503020204020204" charset="-122"/>
              </a:rPr>
              <a:t>韩少功的中篇小说《爸爸爸》以一种象征、寓言的方式，通过描写一个原始部落鸡头寨的历史变迁，展示了一种封闭、凝滞、愚昧落后的民族文化形态。</a:t>
            </a:r>
            <a:endParaRPr lang="zh-CN" altLang="en-US" sz="2400" b="1">
              <a:latin typeface="微软雅黑" panose="020B0503020204020204" charset="-122"/>
              <a:ea typeface="微软雅黑" panose="020B0503020204020204" charset="-122"/>
              <a:cs typeface="微软雅黑" panose="020B0503020204020204" charset="-122"/>
            </a:endParaRPr>
          </a:p>
          <a:p>
            <a:r>
              <a:rPr lang="zh-CN" altLang="en-US" sz="2400" b="1">
                <a:latin typeface="微软雅黑" panose="020B0503020204020204" charset="-122"/>
                <a:ea typeface="微软雅黑" panose="020B0503020204020204" charset="-122"/>
                <a:cs typeface="微软雅黑" panose="020B0503020204020204" charset="-122"/>
              </a:rPr>
              <a:t>作品以白痴丙崽为主人公，通过对他的刻画，勾勒出人们对传统文化的某种畸形病态的思维方式，表达了作家对传统文化的深刻反思与批判。丙崽是一个“未老先衰”却又总也“长不大”的小老头，外形奇怪猥琐，只会反复说两个词：“爸爸爸”和“妈妈”。但这样一个缺少理性、语言不清、思维混乱的人物却得到了鸡头寨全体村民的顶礼膜拜，被视为阴阳二卦，尊“丙相公”、“丙大爷”、“丙仙”。于是，缺少正常思维的丙崽正显示了村人们愚昧而缺少理性的病态精神症状。在鸡头寨与鸡尾寨发生争战之后，大多数男人都死了，而丙崽却依然顽固地活了下来。这个永远长不大的形象，象征了顽固、丑恶、无理性的生命本性，而他那两句口头禅，既包含了人类生命创造和延续的最原始最基本的形态，具有个体生命与传统文化之间息息相通的神秘意味，同时它又暗含着传统文化中那种长期以来影响和制约人类文明进步的绝对“二元对立”思维方式的亘久难变。</a:t>
            </a:r>
            <a:endParaRPr lang="zh-CN" altLang="en-US" sz="24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52501" y="1630121"/>
            <a:ext cx="608266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3</a:t>
            </a:r>
            <a:r>
              <a:rPr sz="2400" b="1" spc="-5" dirty="0">
                <a:latin typeface="微软雅黑" panose="020B0503020204020204" charset="-122"/>
                <a:cs typeface="微软雅黑" panose="020B0503020204020204" charset="-122"/>
              </a:rPr>
              <a:t>.韩少功</a:t>
            </a:r>
            <a:r>
              <a:rPr sz="2400" b="1" spc="-5" dirty="0">
                <a:solidFill>
                  <a:srgbClr val="C00000"/>
                </a:solidFill>
                <a:latin typeface="微软雅黑" panose="020B0503020204020204" charset="-122"/>
                <a:cs typeface="微软雅黑" panose="020B0503020204020204" charset="-122"/>
              </a:rPr>
              <a:t>《爸爸爸》的人物塑造与文体特色：</a:t>
            </a:r>
            <a:endParaRPr sz="2400">
              <a:latin typeface="微软雅黑" panose="020B0503020204020204" charset="-122"/>
              <a:cs typeface="微软雅黑" panose="020B0503020204020204" charset="-122"/>
            </a:endParaRPr>
          </a:p>
        </p:txBody>
      </p:sp>
      <p:sp>
        <p:nvSpPr>
          <p:cNvPr id="6" name="object 6"/>
          <p:cNvSpPr txBox="1"/>
          <p:nvPr/>
        </p:nvSpPr>
        <p:spPr>
          <a:xfrm>
            <a:off x="152501" y="2222119"/>
            <a:ext cx="11787505" cy="1875155"/>
          </a:xfrm>
          <a:prstGeom prst="rect">
            <a:avLst/>
          </a:prstGeom>
        </p:spPr>
        <p:txBody>
          <a:bodyPr vert="horz" wrap="square" lIns="0" tIns="12700" rIns="0" bIns="0" rtlCol="0">
            <a:spAutoFit/>
          </a:bodyPr>
          <a:lstStyle/>
          <a:p>
            <a:pPr marL="800735" indent="-788670">
              <a:lnSpc>
                <a:spcPct val="100000"/>
              </a:lnSpc>
              <a:spcBef>
                <a:spcPts val="10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《爸爸爸》塑造了</a:t>
            </a:r>
            <a:r>
              <a:rPr sz="2400" b="1" dirty="0">
                <a:solidFill>
                  <a:srgbClr val="C00000"/>
                </a:solidFill>
                <a:latin typeface="微软雅黑" panose="020B0503020204020204" charset="-122"/>
                <a:ea typeface="微软雅黑" panose="020B0503020204020204" charset="-122"/>
                <a:cs typeface="微软雅黑" panose="020B0503020204020204" charset="-122"/>
              </a:rPr>
              <a:t>丙崽</a:t>
            </a:r>
            <a:r>
              <a:rPr sz="2400" b="1" dirty="0">
                <a:latin typeface="微软雅黑" panose="020B0503020204020204" charset="-122"/>
                <a:ea typeface="微软雅黑" panose="020B0503020204020204" charset="-122"/>
                <a:cs typeface="微软雅黑" panose="020B0503020204020204" charset="-122"/>
              </a:rPr>
              <a:t>这一艺术形象，呈现了一</a:t>
            </a:r>
            <a:r>
              <a:rPr sz="2400" b="1" spc="5" dirty="0">
                <a:latin typeface="微软雅黑" panose="020B0503020204020204" charset="-122"/>
                <a:ea typeface="微软雅黑" panose="020B0503020204020204" charset="-122"/>
                <a:cs typeface="微软雅黑" panose="020B0503020204020204" charset="-122"/>
              </a:rPr>
              <a:t>种</a:t>
            </a:r>
            <a:r>
              <a:rPr sz="2400" b="1" dirty="0">
                <a:solidFill>
                  <a:srgbClr val="C00000"/>
                </a:solidFill>
                <a:latin typeface="微软雅黑" panose="020B0503020204020204" charset="-122"/>
                <a:ea typeface="微软雅黑" panose="020B0503020204020204" charset="-122"/>
                <a:cs typeface="微软雅黑" panose="020B0503020204020204" charset="-122"/>
              </a:rPr>
              <a:t>具有远古意识、初民思想</a:t>
            </a:r>
            <a:r>
              <a:rPr sz="2400" b="1" dirty="0">
                <a:latin typeface="微软雅黑" panose="020B0503020204020204" charset="-122"/>
                <a:ea typeface="微软雅黑" panose="020B0503020204020204" charset="-122"/>
                <a:cs typeface="微软雅黑" panose="020B0503020204020204" charset="-122"/>
              </a:rPr>
              <a:t>的生产</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latin typeface="微软雅黑" panose="020B0503020204020204" charset="-122"/>
                <a:ea typeface="微软雅黑" panose="020B0503020204020204" charset="-122"/>
                <a:cs typeface="微软雅黑" panose="020B0503020204020204" charset="-122"/>
              </a:rPr>
              <a:t>方式和生活方式，展示了</a:t>
            </a:r>
            <a:r>
              <a:rPr sz="2400" b="1" spc="-5" dirty="0">
                <a:solidFill>
                  <a:srgbClr val="C00000"/>
                </a:solidFill>
                <a:latin typeface="微软雅黑" panose="020B0503020204020204" charset="-122"/>
                <a:ea typeface="微软雅黑" panose="020B0503020204020204" charset="-122"/>
                <a:cs typeface="微软雅黑" panose="020B0503020204020204" charset="-122"/>
              </a:rPr>
              <a:t>人性中的愚昧、蛮荒、冥顽不化的</a:t>
            </a:r>
            <a:r>
              <a:rPr sz="2400" b="1" dirty="0">
                <a:solidFill>
                  <a:srgbClr val="C00000"/>
                </a:solidFill>
                <a:latin typeface="微软雅黑" panose="020B0503020204020204" charset="-122"/>
                <a:ea typeface="微软雅黑" panose="020B0503020204020204" charset="-122"/>
                <a:cs typeface="微软雅黑" panose="020B0503020204020204" charset="-122"/>
              </a:rPr>
              <a:t>”</a:t>
            </a:r>
            <a:r>
              <a:rPr sz="2400" b="1" spc="-10" dirty="0">
                <a:solidFill>
                  <a:srgbClr val="C00000"/>
                </a:solidFill>
                <a:latin typeface="微软雅黑" panose="020B0503020204020204" charset="-122"/>
                <a:ea typeface="微软雅黑" panose="020B0503020204020204" charset="-122"/>
                <a:cs typeface="微软雅黑" panose="020B0503020204020204" charset="-122"/>
              </a:rPr>
              <a:t> </a:t>
            </a:r>
            <a:r>
              <a:rPr sz="2400" b="1" spc="-5" dirty="0">
                <a:solidFill>
                  <a:srgbClr val="C00000"/>
                </a:solidFill>
                <a:latin typeface="微软雅黑" panose="020B0503020204020204" charset="-122"/>
                <a:ea typeface="微软雅黑" panose="020B0503020204020204" charset="-122"/>
                <a:cs typeface="微软雅黑" panose="020B0503020204020204" charset="-122"/>
              </a:rPr>
              <a:t>集体无意识</a:t>
            </a:r>
            <a:r>
              <a:rPr sz="2400" b="1" spc="-5"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marR="310515">
              <a:lnSpc>
                <a:spcPct val="200000"/>
              </a:lnSpc>
              <a:buSzPct val="96000"/>
              <a:buAutoNum type="arabicPlain" startAt="2"/>
              <a:tabLst>
                <a:tab pos="801370" algn="l"/>
              </a:tabLst>
            </a:pPr>
            <a:r>
              <a:rPr sz="2400" b="1" dirty="0">
                <a:latin typeface="微软雅黑" panose="020B0503020204020204" charset="-122"/>
                <a:ea typeface="微软雅黑" panose="020B0503020204020204" charset="-122"/>
                <a:cs typeface="微软雅黑" panose="020B0503020204020204" charset="-122"/>
              </a:rPr>
              <a:t>作品通过</a:t>
            </a:r>
            <a:r>
              <a:rPr sz="2400" b="1" dirty="0">
                <a:solidFill>
                  <a:srgbClr val="C00000"/>
                </a:solidFill>
                <a:latin typeface="微软雅黑" panose="020B0503020204020204" charset="-122"/>
                <a:ea typeface="微软雅黑" panose="020B0503020204020204" charset="-122"/>
                <a:cs typeface="微软雅黑" panose="020B0503020204020204" charset="-122"/>
              </a:rPr>
              <a:t>象征</a:t>
            </a:r>
            <a:r>
              <a:rPr sz="2400" b="1" dirty="0">
                <a:latin typeface="微软雅黑" panose="020B0503020204020204" charset="-122"/>
                <a:ea typeface="微软雅黑" panose="020B0503020204020204" charset="-122"/>
                <a:cs typeface="微软雅黑" panose="020B0503020204020204" charset="-122"/>
              </a:rPr>
              <a:t>等手法，营造出</a:t>
            </a:r>
            <a:r>
              <a:rPr sz="2400" b="1" dirty="0">
                <a:solidFill>
                  <a:srgbClr val="C00000"/>
                </a:solidFill>
                <a:latin typeface="微软雅黑" panose="020B0503020204020204" charset="-122"/>
                <a:ea typeface="微软雅黑" panose="020B0503020204020204" charset="-122"/>
                <a:cs typeface="微软雅黑" panose="020B0503020204020204" charset="-122"/>
              </a:rPr>
              <a:t>神秘诡异的艺术氛围</a:t>
            </a:r>
            <a:r>
              <a:rPr sz="2400" b="1"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启发读者</a:t>
            </a:r>
            <a:r>
              <a:rPr sz="2400" b="1" dirty="0">
                <a:latin typeface="微软雅黑" panose="020B0503020204020204" charset="-122"/>
                <a:ea typeface="微软雅黑" panose="020B0503020204020204" charset="-122"/>
                <a:cs typeface="微软雅黑" panose="020B0503020204020204" charset="-122"/>
              </a:rPr>
              <a:t>去</a:t>
            </a:r>
            <a:r>
              <a:rPr sz="2400" b="1" dirty="0">
                <a:solidFill>
                  <a:srgbClr val="C00000"/>
                </a:solidFill>
                <a:latin typeface="微软雅黑" panose="020B0503020204020204" charset="-122"/>
                <a:ea typeface="微软雅黑" panose="020B0503020204020204" charset="-122"/>
                <a:cs typeface="微软雅黑" panose="020B0503020204020204" charset="-122"/>
              </a:rPr>
              <a:t>思考</a:t>
            </a:r>
            <a:r>
              <a:rPr sz="2400" b="1" dirty="0">
                <a:latin typeface="微软雅黑" panose="020B0503020204020204" charset="-122"/>
                <a:ea typeface="微软雅黑" panose="020B0503020204020204" charset="-122"/>
                <a:cs typeface="微软雅黑" panose="020B0503020204020204" charset="-122"/>
              </a:rPr>
              <a:t>更深层的意 蕴</a:t>
            </a:r>
            <a:r>
              <a:rPr sz="1800" b="1" dirty="0">
                <a:latin typeface="微软雅黑" panose="020B0503020204020204" charset="-122"/>
                <a:ea typeface="微软雅黑" panose="020B0503020204020204" charset="-122"/>
                <a:cs typeface="微软雅黑" panose="020B0503020204020204" charset="-122"/>
              </a:rPr>
              <a:t>。</a:t>
            </a:r>
            <a:endParaRPr sz="18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9444243" y="87930"/>
            <a:ext cx="2694399" cy="1516814"/>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title"/>
          </p:nvPr>
        </p:nvSpPr>
        <p:spPr>
          <a:xfrm>
            <a:off x="715467" y="398145"/>
            <a:ext cx="4206240" cy="391160"/>
          </a:xfrm>
          <a:prstGeom prst="rect">
            <a:avLst/>
          </a:prstGeom>
        </p:spPr>
        <p:txBody>
          <a:bodyPr vert="horz" wrap="square" lIns="0" tIns="12700" rIns="0" bIns="0" rtlCol="0">
            <a:spAutoFit/>
          </a:bodyPr>
          <a:lstStyle/>
          <a:p>
            <a:pPr marL="12700">
              <a:lnSpc>
                <a:spcPct val="100000"/>
              </a:lnSpc>
              <a:spcBef>
                <a:spcPts val="100"/>
              </a:spcBef>
            </a:pPr>
            <a:r>
              <a:rPr b="1" spc="-5" dirty="0">
                <a:latin typeface="微软雅黑" panose="020B0503020204020204" charset="-122"/>
                <a:cs typeface="微软雅黑" panose="020B0503020204020204" charset="-122"/>
              </a:rPr>
              <a:t>5.2.4</a:t>
            </a:r>
            <a:r>
              <a:rPr b="1" spc="-85" dirty="0">
                <a:latin typeface="微软雅黑" panose="020B0503020204020204" charset="-122"/>
                <a:cs typeface="微软雅黑" panose="020B0503020204020204" charset="-122"/>
              </a:rPr>
              <a:t> </a:t>
            </a:r>
            <a:r>
              <a:rPr b="1" dirty="0">
                <a:solidFill>
                  <a:srgbClr val="C00000"/>
                </a:solidFill>
                <a:latin typeface="微软雅黑" panose="020B0503020204020204" charset="-122"/>
                <a:cs typeface="微软雅黑" panose="020B0503020204020204" charset="-122"/>
              </a:rPr>
              <a:t>韩少功、</a:t>
            </a:r>
            <a:r>
              <a:rPr b="1" dirty="0">
                <a:latin typeface="微软雅黑" panose="020B0503020204020204" charset="-122"/>
                <a:cs typeface="微软雅黑" panose="020B0503020204020204" charset="-122"/>
              </a:rPr>
              <a:t>张承志、贾平凹</a:t>
            </a:r>
            <a:endParaRPr b="1" dirty="0">
              <a:latin typeface="微软雅黑" panose="020B0503020204020204" charset="-122"/>
              <a:cs typeface="微软雅黑" panose="020B0503020204020204" charset="-122"/>
            </a:endParaRPr>
          </a:p>
        </p:txBody>
      </p:sp>
      <p:sp>
        <p:nvSpPr>
          <p:cNvPr id="9" name="object 9"/>
          <p:cNvSpPr/>
          <p:nvPr/>
        </p:nvSpPr>
        <p:spPr>
          <a:xfrm>
            <a:off x="6454902" y="1517141"/>
            <a:ext cx="937260" cy="504825"/>
          </a:xfrm>
          <a:custGeom>
            <a:avLst/>
            <a:gdLst/>
            <a:ahLst/>
            <a:cxnLst/>
            <a:rect l="l" t="t" r="r" b="b"/>
            <a:pathLst>
              <a:path w="937259" h="504825">
                <a:moveTo>
                  <a:pt x="685038" y="0"/>
                </a:moveTo>
                <a:lnTo>
                  <a:pt x="0" y="0"/>
                </a:lnTo>
                <a:lnTo>
                  <a:pt x="0" y="504444"/>
                </a:lnTo>
                <a:lnTo>
                  <a:pt x="685038" y="504444"/>
                </a:lnTo>
                <a:lnTo>
                  <a:pt x="937259" y="252222"/>
                </a:lnTo>
                <a:lnTo>
                  <a:pt x="685038" y="0"/>
                </a:lnTo>
                <a:close/>
              </a:path>
            </a:pathLst>
          </a:custGeom>
          <a:solidFill>
            <a:srgbClr val="006FC0"/>
          </a:solidFill>
        </p:spPr>
        <p:txBody>
          <a:bodyPr wrap="square" lIns="0" tIns="0" rIns="0" bIns="0" rtlCol="0"/>
          <a:lstStyle/>
          <a:p/>
        </p:txBody>
      </p:sp>
      <p:sp>
        <p:nvSpPr>
          <p:cNvPr id="10" name="object 10"/>
          <p:cNvSpPr/>
          <p:nvPr/>
        </p:nvSpPr>
        <p:spPr>
          <a:xfrm>
            <a:off x="6454902" y="1517141"/>
            <a:ext cx="937260" cy="504825"/>
          </a:xfrm>
          <a:custGeom>
            <a:avLst/>
            <a:gdLst/>
            <a:ahLst/>
            <a:cxnLst/>
            <a:rect l="l" t="t" r="r" b="b"/>
            <a:pathLst>
              <a:path w="937259" h="504825">
                <a:moveTo>
                  <a:pt x="0" y="0"/>
                </a:moveTo>
                <a:lnTo>
                  <a:pt x="685038" y="0"/>
                </a:lnTo>
                <a:lnTo>
                  <a:pt x="937259" y="252222"/>
                </a:lnTo>
                <a:lnTo>
                  <a:pt x="685038" y="504444"/>
                </a:lnTo>
                <a:lnTo>
                  <a:pt x="0" y="504444"/>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6694169" y="1561338"/>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dirty="0"/>
              <a:t>1</a:t>
            </a:r>
            <a:r>
              <a:rPr sz="2800" spc="-5" dirty="0"/>
              <a:t>、</a:t>
            </a:r>
            <a:r>
              <a:rPr sz="2800" b="1" spc="-5" dirty="0">
                <a:latin typeface="微软雅黑" panose="020B0503020204020204" charset="-122"/>
                <a:cs typeface="微软雅黑" panose="020B0503020204020204" charset="-122"/>
              </a:rPr>
              <a:t>主要作</a:t>
            </a:r>
            <a:r>
              <a:rPr sz="2800" b="1" spc="-10" dirty="0">
                <a:latin typeface="微软雅黑" panose="020B0503020204020204" charset="-122"/>
                <a:cs typeface="微软雅黑" panose="020B0503020204020204" charset="-122"/>
              </a:rPr>
              <a:t>品</a:t>
            </a:r>
            <a:r>
              <a:rPr sz="2800" spc="-5" dirty="0"/>
              <a:t>：</a:t>
            </a:r>
            <a:r>
              <a:rPr dirty="0"/>
              <a:t>中短篇小说《黑骏马》《北方的河》《神示的诗篇》</a:t>
            </a:r>
            <a:endParaRPr sz="2800">
              <a:latin typeface="微软雅黑" panose="020B0503020204020204" charset="-122"/>
              <a:cs typeface="微软雅黑" panose="020B0503020204020204" charset="-122"/>
            </a:endParaRPr>
          </a:p>
          <a:p>
            <a:pPr marL="1189355">
              <a:lnSpc>
                <a:spcPct val="100000"/>
              </a:lnSpc>
              <a:spcBef>
                <a:spcPts val="3040"/>
              </a:spcBef>
            </a:pPr>
            <a:r>
              <a:rPr dirty="0"/>
              <a:t>长篇小说《金牧场</a:t>
            </a:r>
            <a:r>
              <a:rPr b="1" dirty="0">
                <a:solidFill>
                  <a:srgbClr val="C00000"/>
                </a:solidFill>
                <a:latin typeface="微软雅黑" panose="020B0503020204020204" charset="-122"/>
                <a:cs typeface="微软雅黑" panose="020B0503020204020204" charset="-122"/>
              </a:rPr>
              <a:t>》、《心灵史》（</a:t>
            </a:r>
            <a:r>
              <a:rPr sz="2000" dirty="0">
                <a:solidFill>
                  <a:srgbClr val="C00000"/>
                </a:solidFill>
              </a:rPr>
              <a:t>哲合忍耶教派发生与发</a:t>
            </a:r>
            <a:r>
              <a:rPr sz="2000" spc="-15" dirty="0">
                <a:solidFill>
                  <a:srgbClr val="C00000"/>
                </a:solidFill>
              </a:rPr>
              <a:t>展</a:t>
            </a:r>
            <a:r>
              <a:rPr sz="2000" dirty="0">
                <a:solidFill>
                  <a:srgbClr val="C00000"/>
                </a:solidFill>
              </a:rPr>
              <a:t>历程</a:t>
            </a:r>
            <a:r>
              <a:rPr b="1" dirty="0">
                <a:solidFill>
                  <a:srgbClr val="C00000"/>
                </a:solidFill>
                <a:latin typeface="微软雅黑" panose="020B0503020204020204" charset="-122"/>
                <a:cs typeface="微软雅黑" panose="020B0503020204020204" charset="-122"/>
              </a:rPr>
              <a:t>）</a:t>
            </a:r>
            <a:endParaRPr sz="2000">
              <a:latin typeface="微软雅黑" panose="020B0503020204020204" charset="-122"/>
              <a:cs typeface="微软雅黑" panose="020B0503020204020204" charset="-122"/>
            </a:endParaRPr>
          </a:p>
        </p:txBody>
      </p:sp>
      <p:sp>
        <p:nvSpPr>
          <p:cNvPr id="6" name="object 6"/>
          <p:cNvSpPr txBox="1">
            <a:spLocks noGrp="1"/>
          </p:cNvSpPr>
          <p:nvPr>
            <p:ph type="body" idx="1"/>
          </p:nvPr>
        </p:nvSpPr>
        <p:spPr>
          <a:xfrm>
            <a:off x="309473" y="2706747"/>
            <a:ext cx="11484610" cy="2898775"/>
          </a:xfrm>
          <a:prstGeom prst="rect">
            <a:avLst/>
          </a:prstGeom>
        </p:spPr>
        <p:txBody>
          <a:bodyPr vert="horz" wrap="square" lIns="0" tIns="240029" rIns="0" bIns="0" rtlCol="0">
            <a:spAutoFit/>
          </a:bodyPr>
          <a:lstStyle/>
          <a:p>
            <a:pPr marL="12700">
              <a:lnSpc>
                <a:spcPct val="100000"/>
              </a:lnSpc>
              <a:spcBef>
                <a:spcPts val="1890"/>
              </a:spcBef>
            </a:pPr>
            <a:r>
              <a:rPr dirty="0">
                <a:solidFill>
                  <a:srgbClr val="000000"/>
                </a:solidFill>
                <a:ea typeface="微软雅黑" panose="020B0503020204020204" charset="-122"/>
              </a:rPr>
              <a:t>2</a:t>
            </a:r>
            <a:r>
              <a:rPr spc="-5" dirty="0">
                <a:solidFill>
                  <a:srgbClr val="000000"/>
                </a:solidFill>
                <a:ea typeface="微软雅黑" panose="020B0503020204020204" charset="-122"/>
              </a:rPr>
              <a:t>、</a:t>
            </a:r>
            <a:r>
              <a:rPr spc="-5" dirty="0">
                <a:ea typeface="微软雅黑" panose="020B0503020204020204" charset="-122"/>
              </a:rPr>
              <a:t>张承志小说的诗化特征：</a:t>
            </a:r>
            <a:endParaRPr spc="-5" dirty="0">
              <a:ea typeface="微软雅黑" panose="020B0503020204020204" charset="-122"/>
            </a:endParaRPr>
          </a:p>
          <a:p>
            <a:pPr marL="801370" indent="-789305">
              <a:lnSpc>
                <a:spcPct val="100000"/>
              </a:lnSpc>
              <a:spcBef>
                <a:spcPts val="1540"/>
              </a:spcBef>
              <a:buSzPct val="96000"/>
              <a:buAutoNum type="arabicPlain"/>
              <a:tabLst>
                <a:tab pos="802005" algn="l"/>
              </a:tabLst>
            </a:pPr>
            <a:r>
              <a:rPr sz="2400" dirty="0">
                <a:solidFill>
                  <a:srgbClr val="000000"/>
                </a:solidFill>
                <a:ea typeface="微软雅黑" panose="020B0503020204020204" charset="-122"/>
              </a:rPr>
              <a:t>小说有着强烈的</a:t>
            </a:r>
            <a:r>
              <a:rPr sz="2400" dirty="0">
                <a:ea typeface="微软雅黑" panose="020B0503020204020204" charset="-122"/>
              </a:rPr>
              <a:t>节奏感</a:t>
            </a:r>
            <a:r>
              <a:rPr lang="zh-CN" sz="2400" dirty="0">
                <a:ea typeface="微软雅黑" panose="020B0503020204020204" charset="-122"/>
              </a:rPr>
              <a:t>，理想主义光彩浓厚</a:t>
            </a:r>
            <a:r>
              <a:rPr sz="2400" dirty="0">
                <a:solidFill>
                  <a:srgbClr val="000000"/>
                </a:solidFill>
                <a:ea typeface="微软雅黑" panose="020B0503020204020204" charset="-122"/>
              </a:rPr>
              <a:t>；</a:t>
            </a:r>
            <a:endParaRPr sz="2400">
              <a:ea typeface="微软雅黑" panose="020B0503020204020204" charset="-122"/>
            </a:endParaRPr>
          </a:p>
          <a:p>
            <a:pPr marL="801370" indent="-789305">
              <a:lnSpc>
                <a:spcPct val="100000"/>
              </a:lnSpc>
              <a:spcBef>
                <a:spcPts val="1440"/>
              </a:spcBef>
              <a:buSzPct val="96000"/>
              <a:buAutoNum type="arabicPlain"/>
              <a:tabLst>
                <a:tab pos="802005" algn="l"/>
              </a:tabLst>
            </a:pPr>
            <a:r>
              <a:rPr sz="2400" dirty="0">
                <a:solidFill>
                  <a:srgbClr val="000000"/>
                </a:solidFill>
                <a:ea typeface="微软雅黑" panose="020B0503020204020204" charset="-122"/>
              </a:rPr>
              <a:t>小说突出运用了</a:t>
            </a:r>
            <a:r>
              <a:rPr sz="2400" dirty="0">
                <a:ea typeface="微软雅黑" panose="020B0503020204020204" charset="-122"/>
              </a:rPr>
              <a:t>诗的表述方式</a:t>
            </a:r>
            <a:r>
              <a:rPr sz="2400" dirty="0">
                <a:solidFill>
                  <a:srgbClr val="000000"/>
                </a:solidFill>
                <a:ea typeface="微软雅黑" panose="020B0503020204020204" charset="-122"/>
              </a:rPr>
              <a:t>，以诗的精神来结构小说，从而达到了</a:t>
            </a:r>
            <a:r>
              <a:rPr sz="2400" dirty="0">
                <a:ea typeface="微软雅黑" panose="020B0503020204020204" charset="-122"/>
              </a:rPr>
              <a:t>诗的境界；</a:t>
            </a:r>
            <a:endParaRPr sz="2400">
              <a:ea typeface="微软雅黑" panose="020B0503020204020204" charset="-122"/>
            </a:endParaRPr>
          </a:p>
          <a:p>
            <a:pPr marL="12700" marR="5715">
              <a:lnSpc>
                <a:spcPct val="150000"/>
              </a:lnSpc>
              <a:buSzPct val="96000"/>
              <a:buAutoNum type="arabicPlain"/>
              <a:tabLst>
                <a:tab pos="802005" algn="l"/>
              </a:tabLst>
            </a:pPr>
            <a:r>
              <a:rPr sz="2400" dirty="0">
                <a:solidFill>
                  <a:srgbClr val="000000"/>
                </a:solidFill>
                <a:ea typeface="微软雅黑" panose="020B0503020204020204" charset="-122"/>
              </a:rPr>
              <a:t>以哲学家</a:t>
            </a:r>
            <a:r>
              <a:rPr sz="2400" spc="-5" dirty="0">
                <a:solidFill>
                  <a:srgbClr val="000000"/>
                </a:solidFill>
                <a:ea typeface="微软雅黑" panose="020B0503020204020204" charset="-122"/>
              </a:rPr>
              <a:t>的</a:t>
            </a:r>
            <a:r>
              <a:rPr sz="2400" dirty="0">
                <a:ea typeface="微软雅黑" panose="020B0503020204020204" charset="-122"/>
              </a:rPr>
              <a:t>抽象思辨</a:t>
            </a:r>
            <a:r>
              <a:rPr sz="2400" dirty="0">
                <a:solidFill>
                  <a:srgbClr val="000000"/>
                </a:solidFill>
                <a:ea typeface="微软雅黑" panose="020B0503020204020204" charset="-122"/>
              </a:rPr>
              <a:t>、历史学家的宏观视野赋予小说</a:t>
            </a:r>
            <a:r>
              <a:rPr sz="2400" dirty="0">
                <a:ea typeface="微软雅黑" panose="020B0503020204020204" charset="-122"/>
              </a:rPr>
              <a:t>深刻的“暗示”内涵</a:t>
            </a:r>
            <a:r>
              <a:rPr sz="2400" dirty="0">
                <a:solidFill>
                  <a:srgbClr val="000000"/>
                </a:solidFill>
                <a:ea typeface="微软雅黑" panose="020B0503020204020204" charset="-122"/>
              </a:rPr>
              <a:t>，从而 使小说达到形而上的层面，具</a:t>
            </a:r>
            <a:r>
              <a:rPr sz="2400" spc="-30" dirty="0">
                <a:solidFill>
                  <a:srgbClr val="000000"/>
                </a:solidFill>
                <a:ea typeface="微软雅黑" panose="020B0503020204020204" charset="-122"/>
              </a:rPr>
              <a:t>有</a:t>
            </a:r>
            <a:r>
              <a:rPr sz="2400" spc="-5" dirty="0">
                <a:ea typeface="微软雅黑" panose="020B0503020204020204" charset="-122"/>
              </a:rPr>
              <a:t>崇高的、悲剧性的、神圣的审美效</a:t>
            </a:r>
            <a:r>
              <a:rPr sz="2400" dirty="0">
                <a:ea typeface="微软雅黑" panose="020B0503020204020204" charset="-122"/>
              </a:rPr>
              <a:t>果</a:t>
            </a:r>
            <a:r>
              <a:rPr sz="2400" dirty="0">
                <a:solidFill>
                  <a:srgbClr val="000000"/>
                </a:solidFill>
                <a:ea typeface="微软雅黑" panose="020B0503020204020204" charset="-122"/>
              </a:rPr>
              <a:t>。</a:t>
            </a:r>
            <a:endParaRPr sz="2400">
              <a:ea typeface="微软雅黑" panose="020B0503020204020204" charset="-122"/>
            </a:endParaRPr>
          </a:p>
        </p:txBody>
      </p:sp>
      <p:sp>
        <p:nvSpPr>
          <p:cNvPr id="7" name="object 7"/>
          <p:cNvSpPr/>
          <p:nvPr/>
        </p:nvSpPr>
        <p:spPr>
          <a:xfrm>
            <a:off x="9415271" y="39623"/>
            <a:ext cx="2752344" cy="1594103"/>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715467" y="398145"/>
            <a:ext cx="420624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5.2.4</a:t>
            </a:r>
            <a:r>
              <a:rPr sz="2400" b="1" spc="-85" dirty="0">
                <a:latin typeface="微软雅黑" panose="020B0503020204020204" charset="-122"/>
                <a:cs typeface="微软雅黑" panose="020B0503020204020204" charset="-122"/>
              </a:rPr>
              <a:t> </a:t>
            </a:r>
            <a:r>
              <a:rPr sz="2400" b="1" dirty="0">
                <a:latin typeface="微软雅黑" panose="020B0503020204020204" charset="-122"/>
                <a:cs typeface="微软雅黑" panose="020B0503020204020204" charset="-122"/>
              </a:rPr>
              <a:t>韩少功、</a:t>
            </a:r>
            <a:r>
              <a:rPr sz="2400" b="1" dirty="0">
                <a:solidFill>
                  <a:srgbClr val="C00000"/>
                </a:solidFill>
                <a:latin typeface="微软雅黑" panose="020B0503020204020204" charset="-122"/>
                <a:cs typeface="微软雅黑" panose="020B0503020204020204" charset="-122"/>
              </a:rPr>
              <a:t>张承志、</a:t>
            </a:r>
            <a:r>
              <a:rPr sz="2400" b="1" dirty="0">
                <a:latin typeface="微软雅黑" panose="020B0503020204020204" charset="-122"/>
                <a:cs typeface="微软雅黑" panose="020B0503020204020204" charset="-122"/>
              </a:rPr>
              <a:t>贾平凹</a:t>
            </a:r>
            <a:endParaRPr sz="2400">
              <a:latin typeface="微软雅黑" panose="020B0503020204020204" charset="-122"/>
              <a:cs typeface="微软雅黑" panose="020B0503020204020204" charset="-122"/>
            </a:endParaRPr>
          </a:p>
        </p:txBody>
      </p:sp>
      <p:sp>
        <p:nvSpPr>
          <p:cNvPr id="9" name="object 9"/>
          <p:cNvSpPr/>
          <p:nvPr/>
        </p:nvSpPr>
        <p:spPr>
          <a:xfrm>
            <a:off x="4844034" y="2926842"/>
            <a:ext cx="937260" cy="502920"/>
          </a:xfrm>
          <a:custGeom>
            <a:avLst/>
            <a:gdLst/>
            <a:ahLst/>
            <a:cxnLst/>
            <a:rect l="l" t="t" r="r" b="b"/>
            <a:pathLst>
              <a:path w="937260" h="502920">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4844034" y="2926842"/>
            <a:ext cx="937260" cy="502920"/>
          </a:xfrm>
          <a:custGeom>
            <a:avLst/>
            <a:gdLst/>
            <a:ahLst/>
            <a:cxnLst/>
            <a:rect l="l" t="t" r="r" b="b"/>
            <a:pathLst>
              <a:path w="937260" h="502920">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5082921" y="297040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p:nvPr/>
        </p:nvSpPr>
        <p:spPr>
          <a:xfrm>
            <a:off x="5311902" y="634745"/>
            <a:ext cx="937260" cy="502920"/>
          </a:xfrm>
          <a:custGeom>
            <a:avLst/>
            <a:gdLst/>
            <a:ahLst/>
            <a:cxnLst/>
            <a:rect l="l" t="t" r="r" b="b"/>
            <a:pathLst>
              <a:path w="937260" h="502919">
                <a:moveTo>
                  <a:pt x="685800" y="0"/>
                </a:moveTo>
                <a:lnTo>
                  <a:pt x="0" y="0"/>
                </a:lnTo>
                <a:lnTo>
                  <a:pt x="0" y="502919"/>
                </a:lnTo>
                <a:lnTo>
                  <a:pt x="685800" y="502919"/>
                </a:lnTo>
                <a:lnTo>
                  <a:pt x="937260" y="251459"/>
                </a:lnTo>
                <a:lnTo>
                  <a:pt x="685800" y="0"/>
                </a:lnTo>
                <a:close/>
              </a:path>
            </a:pathLst>
          </a:custGeom>
          <a:solidFill>
            <a:srgbClr val="00AF50"/>
          </a:solidFill>
        </p:spPr>
        <p:txBody>
          <a:bodyPr wrap="square" lIns="0" tIns="0" rIns="0" bIns="0" rtlCol="0"/>
          <a:lstStyle/>
          <a:p/>
        </p:txBody>
      </p:sp>
      <p:sp>
        <p:nvSpPr>
          <p:cNvPr id="13" name="object 13"/>
          <p:cNvSpPr/>
          <p:nvPr/>
        </p:nvSpPr>
        <p:spPr>
          <a:xfrm>
            <a:off x="5311902" y="634745"/>
            <a:ext cx="937260" cy="502920"/>
          </a:xfrm>
          <a:custGeom>
            <a:avLst/>
            <a:gdLst/>
            <a:ahLst/>
            <a:cxnLst/>
            <a:rect l="l" t="t" r="r" b="b"/>
            <a:pathLst>
              <a:path w="937260" h="502919">
                <a:moveTo>
                  <a:pt x="0" y="0"/>
                </a:moveTo>
                <a:lnTo>
                  <a:pt x="685800" y="0"/>
                </a:lnTo>
                <a:lnTo>
                  <a:pt x="937260" y="251459"/>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5551423" y="677367"/>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172700" y="39623"/>
            <a:ext cx="1994916" cy="1155191"/>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62890" y="398145"/>
            <a:ext cx="11913870" cy="5772150"/>
          </a:xfrm>
          <a:prstGeom prst="rect">
            <a:avLst/>
          </a:prstGeom>
        </p:spPr>
        <p:txBody>
          <a:bodyPr vert="horz" wrap="square" lIns="0" tIns="12700" rIns="0" bIns="0" rtlCol="0">
            <a:spAutoFit/>
          </a:bodyPr>
          <a:lstStyle/>
          <a:p>
            <a:pPr marL="664845">
              <a:lnSpc>
                <a:spcPct val="100000"/>
              </a:lnSpc>
              <a:spcBef>
                <a:spcPts val="100"/>
              </a:spcBef>
            </a:pPr>
            <a:r>
              <a:rPr sz="2400" b="1" spc="-5" dirty="0">
                <a:latin typeface="微软雅黑" panose="020B0503020204020204" charset="-122"/>
                <a:cs typeface="微软雅黑" panose="020B0503020204020204" charset="-122"/>
              </a:rPr>
              <a:t>5.2.4 </a:t>
            </a:r>
            <a:r>
              <a:rPr sz="2400" b="1" dirty="0">
                <a:latin typeface="微软雅黑" panose="020B0503020204020204" charset="-122"/>
                <a:cs typeface="微软雅黑" panose="020B0503020204020204" charset="-122"/>
              </a:rPr>
              <a:t>韩少功、张承志、</a:t>
            </a:r>
            <a:r>
              <a:rPr sz="2400" b="1" dirty="0">
                <a:solidFill>
                  <a:srgbClr val="C00000"/>
                </a:solidFill>
                <a:latin typeface="微软雅黑" panose="020B0503020204020204" charset="-122"/>
                <a:cs typeface="微软雅黑" panose="020B0503020204020204" charset="-122"/>
              </a:rPr>
              <a:t>贾平凹</a:t>
            </a:r>
            <a:endParaRPr sz="2400">
              <a:latin typeface="微软雅黑" panose="020B0503020204020204" charset="-122"/>
              <a:cs typeface="微软雅黑" panose="020B0503020204020204" charset="-122"/>
            </a:endParaRPr>
          </a:p>
          <a:p>
            <a:pPr>
              <a:lnSpc>
                <a:spcPct val="100000"/>
              </a:lnSpc>
              <a:spcBef>
                <a:spcPts val="45"/>
              </a:spcBef>
            </a:pPr>
            <a:endParaRPr sz="285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latin typeface="微软雅黑" panose="020B0503020204020204" charset="-122"/>
                <a:ea typeface="微软雅黑" panose="020B0503020204020204" charset="-122"/>
                <a:cs typeface="微软雅黑" panose="020B0503020204020204" charset="-122"/>
              </a:rPr>
              <a:t>1</a:t>
            </a:r>
            <a:endParaRPr sz="2400" b="1" spc="-5" dirty="0">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主要作品：“商州系列”《小月前</a:t>
            </a:r>
            <a:r>
              <a:rPr sz="2400" b="1" spc="-10" dirty="0">
                <a:latin typeface="微软雅黑" panose="020B0503020204020204" charset="-122"/>
                <a:ea typeface="微软雅黑" panose="020B0503020204020204" charset="-122"/>
                <a:cs typeface="微软雅黑" panose="020B0503020204020204" charset="-122"/>
              </a:rPr>
              <a:t>本</a:t>
            </a:r>
            <a:r>
              <a:rPr sz="2400" b="1" dirty="0">
                <a:latin typeface="微软雅黑" panose="020B0503020204020204" charset="-122"/>
                <a:ea typeface="微软雅黑" panose="020B0503020204020204" charset="-122"/>
                <a:cs typeface="微软雅黑" panose="020B0503020204020204" charset="-122"/>
              </a:rPr>
              <a:t>》、《古堡》《天狗》等。</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《腊月·正月》（韩玄子）</a:t>
            </a:r>
            <a:r>
              <a:rPr sz="2400" b="1" dirty="0">
                <a:latin typeface="微软雅黑" panose="020B0503020204020204" charset="-122"/>
                <a:ea typeface="微软雅黑" panose="020B0503020204020204" charset="-122"/>
                <a:cs typeface="微软雅黑" panose="020B0503020204020204" charset="-122"/>
              </a:rPr>
              <a:t>；《浮躁》（金狗）</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2400" b="1" spc="-5" dirty="0">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90</a:t>
            </a:r>
            <a:r>
              <a:rPr sz="2400" b="1" dirty="0">
                <a:latin typeface="微软雅黑" panose="020B0503020204020204" charset="-122"/>
                <a:ea typeface="微软雅黑" panose="020B0503020204020204" charset="-122"/>
                <a:cs typeface="微软雅黑" panose="020B0503020204020204" charset="-122"/>
              </a:rPr>
              <a:t>年代以后：</a:t>
            </a:r>
            <a:r>
              <a:rPr sz="2400" b="1" spc="-105" dirty="0">
                <a:latin typeface="微软雅黑" panose="020B0503020204020204" charset="-122"/>
                <a:ea typeface="微软雅黑" panose="020B0503020204020204" charset="-122"/>
                <a:cs typeface="微软雅黑" panose="020B0503020204020204" charset="-122"/>
              </a:rPr>
              <a:t> </a:t>
            </a:r>
            <a:r>
              <a:rPr sz="2400" b="1" dirty="0">
                <a:solidFill>
                  <a:srgbClr val="C00000"/>
                </a:solidFill>
                <a:latin typeface="微软雅黑" panose="020B0503020204020204" charset="-122"/>
                <a:ea typeface="微软雅黑" panose="020B0503020204020204" charset="-122"/>
                <a:cs typeface="微软雅黑" panose="020B0503020204020204" charset="-122"/>
              </a:rPr>
              <a:t>《废都》（庄之蝶</a:t>
            </a:r>
            <a:r>
              <a:rPr sz="2400" b="1" spc="-10"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土门》、《高老庄》</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35"/>
              </a:spcBef>
            </a:pPr>
            <a:endParaRPr sz="2750" b="1">
              <a:latin typeface="微软雅黑" panose="020B0503020204020204" charset="-122"/>
              <a:ea typeface="微软雅黑" panose="020B0503020204020204" charset="-122"/>
              <a:cs typeface="微软雅黑" panose="020B0503020204020204" charset="-122"/>
            </a:endParaRPr>
          </a:p>
          <a:p>
            <a:pPr marL="12700">
              <a:lnSpc>
                <a:spcPct val="100000"/>
              </a:lnSpc>
            </a:pPr>
            <a:r>
              <a:rPr sz="2800" b="1" spc="-5" dirty="0">
                <a:latin typeface="微软雅黑" panose="020B0503020204020204" charset="-122"/>
                <a:ea typeface="微软雅黑" panose="020B0503020204020204" charset="-122"/>
                <a:cs typeface="微软雅黑" panose="020B0503020204020204" charset="-122"/>
              </a:rPr>
              <a:t>3.</a:t>
            </a:r>
            <a:r>
              <a:rPr sz="2800" b="1" spc="-10" dirty="0">
                <a:latin typeface="微软雅黑" panose="020B0503020204020204" charset="-122"/>
                <a:ea typeface="微软雅黑" panose="020B0503020204020204" charset="-122"/>
                <a:cs typeface="微软雅黑" panose="020B0503020204020204" charset="-122"/>
              </a:rPr>
              <a:t>小说思想：</a:t>
            </a:r>
            <a:endParaRPr sz="2800" b="1">
              <a:latin typeface="微软雅黑" panose="020B0503020204020204" charset="-122"/>
              <a:ea typeface="微软雅黑" panose="020B0503020204020204" charset="-122"/>
              <a:cs typeface="微软雅黑" panose="020B0503020204020204" charset="-122"/>
            </a:endParaRPr>
          </a:p>
          <a:p>
            <a:pPr marL="12700" marR="5080" algn="just">
              <a:lnSpc>
                <a:spcPct val="200000"/>
              </a:lnSpc>
              <a:spcBef>
                <a:spcPts val="165"/>
              </a:spcBef>
            </a:pPr>
            <a:r>
              <a:rPr sz="2400" b="1" dirty="0">
                <a:latin typeface="微软雅黑" panose="020B0503020204020204" charset="-122"/>
                <a:ea typeface="微软雅黑" panose="020B0503020204020204" charset="-122"/>
                <a:cs typeface="微软雅黑" panose="020B0503020204020204" charset="-122"/>
              </a:rPr>
              <a:t>贾平凹的小说以全方位的视角剖示</a:t>
            </a:r>
            <a:r>
              <a:rPr sz="2400" b="1" dirty="0">
                <a:solidFill>
                  <a:srgbClr val="FF0000"/>
                </a:solidFill>
                <a:latin typeface="微软雅黑" panose="020B0503020204020204" charset="-122"/>
                <a:ea typeface="微软雅黑" panose="020B0503020204020204" charset="-122"/>
                <a:cs typeface="微软雅黑" panose="020B0503020204020204" charset="-122"/>
              </a:rPr>
              <a:t>整个人文环境</a:t>
            </a:r>
            <a:r>
              <a:rPr sz="2400" b="1" dirty="0">
                <a:latin typeface="微软雅黑" panose="020B0503020204020204" charset="-122"/>
                <a:ea typeface="微软雅黑" panose="020B0503020204020204" charset="-122"/>
                <a:cs typeface="微软雅黑" panose="020B0503020204020204" charset="-122"/>
              </a:rPr>
              <a:t>的变迁给人的心理世界带来的巨 </a:t>
            </a:r>
            <a:r>
              <a:rPr sz="2400" b="1" spc="-5" dirty="0">
                <a:latin typeface="微软雅黑" panose="020B0503020204020204" charset="-122"/>
                <a:ea typeface="微软雅黑" panose="020B0503020204020204" charset="-122"/>
                <a:cs typeface="微软雅黑" panose="020B0503020204020204" charset="-122"/>
              </a:rPr>
              <a:t>大变化，</a:t>
            </a:r>
            <a:r>
              <a:rPr sz="2400" b="1" dirty="0">
                <a:latin typeface="微软雅黑" panose="020B0503020204020204" charset="-122"/>
                <a:ea typeface="微软雅黑" panose="020B0503020204020204" charset="-122"/>
                <a:cs typeface="微软雅黑" panose="020B0503020204020204" charset="-122"/>
              </a:rPr>
              <a:t>同时把笔触深</a:t>
            </a:r>
            <a:r>
              <a:rPr sz="2400" b="1" spc="-15" dirty="0">
                <a:latin typeface="微软雅黑" panose="020B0503020204020204" charset="-122"/>
                <a:ea typeface="微软雅黑" panose="020B0503020204020204" charset="-122"/>
                <a:cs typeface="微软雅黑" panose="020B0503020204020204" charset="-122"/>
              </a:rPr>
              <a:t>入</a:t>
            </a:r>
            <a:r>
              <a:rPr sz="2400" b="1" spc="-5" dirty="0">
                <a:latin typeface="微软雅黑" panose="020B0503020204020204" charset="-122"/>
                <a:ea typeface="微软雅黑" panose="020B0503020204020204" charset="-122"/>
                <a:cs typeface="微软雅黑" panose="020B0503020204020204" charset="-122"/>
              </a:rPr>
              <a:t>到人的</a:t>
            </a:r>
            <a:r>
              <a:rPr sz="2400" b="1" spc="-5" dirty="0">
                <a:solidFill>
                  <a:srgbClr val="FF0000"/>
                </a:solidFill>
                <a:latin typeface="微软雅黑" panose="020B0503020204020204" charset="-122"/>
                <a:ea typeface="微软雅黑" panose="020B0503020204020204" charset="-122"/>
                <a:cs typeface="微软雅黑" panose="020B0503020204020204" charset="-122"/>
              </a:rPr>
              <a:t>意识深层结构</a:t>
            </a:r>
            <a:r>
              <a:rPr sz="2400" b="1" dirty="0">
                <a:latin typeface="微软雅黑" panose="020B0503020204020204" charset="-122"/>
                <a:ea typeface="微软雅黑" panose="020B0503020204020204" charset="-122"/>
                <a:cs typeface="微软雅黑" panose="020B0503020204020204" charset="-122"/>
              </a:rPr>
              <a:t>中</a:t>
            </a:r>
            <a:r>
              <a:rPr sz="2400" b="1" spc="-5" dirty="0">
                <a:latin typeface="微软雅黑" panose="020B0503020204020204" charset="-122"/>
                <a:ea typeface="微软雅黑" panose="020B0503020204020204" charset="-122"/>
                <a:cs typeface="微软雅黑" panose="020B0503020204020204" charset="-122"/>
              </a:rPr>
              <a:t>去，展示历史的道德外力与人的生命本真 </a:t>
            </a:r>
            <a:r>
              <a:rPr sz="2400" b="1" dirty="0">
                <a:latin typeface="微软雅黑" panose="020B0503020204020204" charset="-122"/>
                <a:ea typeface="微软雅黑" panose="020B0503020204020204" charset="-122"/>
                <a:cs typeface="微软雅黑" panose="020B0503020204020204" charset="-122"/>
              </a:rPr>
              <a:t>内力之</a:t>
            </a:r>
            <a:r>
              <a:rPr sz="2400" b="1" spc="-5" dirty="0">
                <a:latin typeface="微软雅黑" panose="020B0503020204020204" charset="-122"/>
                <a:ea typeface="微软雅黑" panose="020B0503020204020204" charset="-122"/>
                <a:cs typeface="微软雅黑" panose="020B0503020204020204" charset="-122"/>
              </a:rPr>
              <a:t>间</a:t>
            </a:r>
            <a:r>
              <a:rPr sz="2400" b="1" dirty="0">
                <a:latin typeface="微软雅黑" panose="020B0503020204020204" charset="-122"/>
                <a:ea typeface="微软雅黑" panose="020B0503020204020204" charset="-122"/>
                <a:cs typeface="微软雅黑" panose="020B0503020204020204" charset="-122"/>
              </a:rPr>
              <a:t>的冲突。</a:t>
            </a:r>
            <a:r>
              <a:rPr lang="zh-CN" sz="2400" b="1" dirty="0">
                <a:latin typeface="微软雅黑" panose="020B0503020204020204" charset="-122"/>
                <a:ea typeface="微软雅黑" panose="020B0503020204020204" charset="-122"/>
                <a:cs typeface="微软雅黑" panose="020B0503020204020204" charset="-122"/>
              </a:rPr>
              <a:t>富有现代美，抒情中带有哲理性思考。</a:t>
            </a:r>
            <a:endParaRPr lang="zh-CN" sz="2400" b="1" dirty="0">
              <a:latin typeface="微软雅黑" panose="020B0503020204020204" charset="-122"/>
              <a:ea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47875" y="1574165"/>
            <a:ext cx="9042400" cy="3046095"/>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rPr>
              <a:t>退休教师韩玄子，在知识、名望、家庭经济实力等方面远胜于出身贫寒、地位卑微的普通乡民王才。但王才顺应时代发展的潮流，积极参与经济变革，不无艰难却一步步走上创业道路。虽然，韩玄子想方设法算计王才，竭力阻遏王才的发展，而最终陷入四面楚歌的，却正是他自己。而且，这一新旧替代的过程只经历了腊月到正月短短一个月的时间。小说对韩玄子在竞争中迅速败北的结局安排，充分显示出经济变革对农村社会的人际关系，对农民观念意识、习惯带来的重大变动和令人惊叹的变化。</a:t>
            </a:r>
            <a:endParaRPr lang="zh-CN" altLang="en-US" sz="2400" b="1">
              <a:latin typeface="微软雅黑" panose="020B0503020204020204" charset="-122"/>
              <a:ea typeface="微软雅黑" panose="020B0503020204020204" charset="-122"/>
            </a:endParaRPr>
          </a:p>
        </p:txBody>
      </p:sp>
      <p:sp>
        <p:nvSpPr>
          <p:cNvPr id="3" name="文本框 2"/>
          <p:cNvSpPr txBox="1"/>
          <p:nvPr/>
        </p:nvSpPr>
        <p:spPr>
          <a:xfrm>
            <a:off x="1146175" y="594360"/>
            <a:ext cx="2540000" cy="583565"/>
          </a:xfrm>
          <a:prstGeom prst="rect">
            <a:avLst/>
          </a:prstGeom>
          <a:noFill/>
        </p:spPr>
        <p:txBody>
          <a:bodyPr wrap="square" rtlCol="0" anchor="t">
            <a:spAutoFit/>
          </a:bodyPr>
          <a:p>
            <a:r>
              <a:rPr lang="zh-CN" altLang="en-US" sz="3200" b="1">
                <a:solidFill>
                  <a:srgbClr val="FF0000"/>
                </a:solidFill>
                <a:latin typeface="微软雅黑" panose="020B0503020204020204" charset="-122"/>
                <a:ea typeface="微软雅黑" panose="020B0503020204020204" charset="-122"/>
                <a:cs typeface="微软雅黑" panose="020B0503020204020204" charset="-122"/>
              </a:rPr>
              <a:t>腊月·正月</a:t>
            </a:r>
            <a:endParaRPr lang="zh-CN" altLang="en-US" sz="3200" b="1">
              <a:solidFill>
                <a:srgbClr val="FF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2385" y="1388745"/>
            <a:ext cx="9024620" cy="3784600"/>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rPr>
              <a:t>讲述了大学教授高子路回到高老庄与往昔故人之间所发生的错综复杂的情感纠纷，体现了封闭守旧的环境所导致的人的退化和改革开放对人的改良。高老庄是一个具有传奇色彩的村庄，据说那里的人是最为纯正的汉人，可是却偏偏矮小而粗俗，甚至一代不如一代，这些与高子路的妻子对村庄的退想形成了强烈的反差。高老庄是高子路的故乡，为了给父亲做三周年的祭奠，高子路同妻子西夏从省城回到了故乡。原本接受高等教育成为大学教授的他回到村子后，再次接触到旧的文化、旧的环境和旧的人群立刻使他回到了从前，开始变得保守、自私。此时的高老庄俨然成了一面魔镜，照出了高子路骨子里所固有的习惯，各种冲突和矛盾接踵而至。</a:t>
            </a:r>
            <a:endParaRPr lang="zh-CN" altLang="en-US" sz="2400" b="1">
              <a:latin typeface="微软雅黑" panose="020B0503020204020204" charset="-122"/>
              <a:ea typeface="微软雅黑" panose="020B0503020204020204" charset="-122"/>
            </a:endParaRPr>
          </a:p>
        </p:txBody>
      </p:sp>
      <p:sp>
        <p:nvSpPr>
          <p:cNvPr id="3" name="文本框 2"/>
          <p:cNvSpPr txBox="1"/>
          <p:nvPr/>
        </p:nvSpPr>
        <p:spPr>
          <a:xfrm>
            <a:off x="736600" y="503555"/>
            <a:ext cx="2540000" cy="521970"/>
          </a:xfrm>
          <a:prstGeom prst="rect">
            <a:avLst/>
          </a:prstGeom>
          <a:noFill/>
        </p:spPr>
        <p:txBody>
          <a:bodyPr wrap="square" rtlCol="0" anchor="t">
            <a:spAutoFit/>
          </a:bodyPr>
          <a:p>
            <a:r>
              <a:rPr lang="zh-CN" altLang="en-US" sz="2800" b="1">
                <a:solidFill>
                  <a:srgbClr val="FF0000"/>
                </a:solidFill>
                <a:latin typeface="微软雅黑" panose="020B0503020204020204" charset="-122"/>
                <a:ea typeface="微软雅黑" panose="020B0503020204020204" charset="-122"/>
              </a:rPr>
              <a:t>高老庄</a:t>
            </a:r>
            <a:endParaRPr lang="zh-CN" altLang="en-US" sz="2800" b="1">
              <a:solidFill>
                <a:srgbClr val="FF0000"/>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2890" y="1227200"/>
            <a:ext cx="283273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3</a:t>
            </a:r>
            <a:r>
              <a:rPr sz="2800" b="1" dirty="0">
                <a:latin typeface="微软雅黑" panose="020B0503020204020204" charset="-122"/>
                <a:cs typeface="微软雅黑" panose="020B0503020204020204" charset="-122"/>
              </a:rPr>
              <a:t>.</a:t>
            </a:r>
            <a:r>
              <a:rPr sz="2800" b="1" spc="-5" dirty="0">
                <a:latin typeface="微软雅黑" panose="020B0503020204020204" charset="-122"/>
                <a:cs typeface="微软雅黑" panose="020B0503020204020204" charset="-122"/>
              </a:rPr>
              <a:t>小说艺术特点：</a:t>
            </a:r>
            <a:endParaRPr sz="2800">
              <a:latin typeface="微软雅黑" panose="020B0503020204020204" charset="-122"/>
              <a:cs typeface="微软雅黑" panose="020B0503020204020204" charset="-122"/>
            </a:endParaRPr>
          </a:p>
        </p:txBody>
      </p:sp>
      <p:sp>
        <p:nvSpPr>
          <p:cNvPr id="6" name="object 6"/>
          <p:cNvSpPr txBox="1"/>
          <p:nvPr/>
        </p:nvSpPr>
        <p:spPr>
          <a:xfrm>
            <a:off x="62890" y="2039492"/>
            <a:ext cx="11786235" cy="3369310"/>
          </a:xfrm>
          <a:prstGeom prst="rect">
            <a:avLst/>
          </a:prstGeom>
        </p:spPr>
        <p:txBody>
          <a:bodyPr vert="horz" wrap="square" lIns="0" tIns="12700" rIns="0" bIns="0" rtlCol="0">
            <a:spAutoFit/>
          </a:bodyPr>
          <a:lstStyle/>
          <a:p>
            <a:pPr marL="800735" indent="-788670">
              <a:lnSpc>
                <a:spcPct val="100000"/>
              </a:lnSpc>
              <a:spcBef>
                <a:spcPts val="10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呈现出变化多端的个性；</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2500" b="1">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注重描写乡土风俗风情小说；</a:t>
            </a:r>
            <a:r>
              <a:rPr lang="zh-CN" sz="2400" b="1" dirty="0">
                <a:latin typeface="微软雅黑" panose="020B0503020204020204" charset="-122"/>
                <a:ea typeface="微软雅黑" panose="020B0503020204020204" charset="-122"/>
                <a:cs typeface="微软雅黑" panose="020B0503020204020204" charset="-122"/>
              </a:rPr>
              <a:t>古典文学融入。</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2500" b="1">
              <a:latin typeface="微软雅黑" panose="020B0503020204020204" charset="-122"/>
              <a:ea typeface="微软雅黑" panose="020B0503020204020204" charset="-122"/>
              <a:cs typeface="微软雅黑" panose="020B0503020204020204" charset="-122"/>
            </a:endParaRPr>
          </a:p>
          <a:p>
            <a:pPr marL="801370" indent="-789305">
              <a:lnSpc>
                <a:spcPct val="100000"/>
              </a:lnSpc>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语言精练清新，深沉而绚丽，明快含蓄。</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200000"/>
              </a:lnSpc>
              <a:spcBef>
                <a:spcPts val="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吸收现代主义的象征的表现手法，来丰富主题，吸收古代小说叙事技巧，注意细节 </a:t>
            </a:r>
            <a:r>
              <a:rPr sz="2400" b="1" spc="-5" dirty="0">
                <a:latin typeface="微软雅黑" panose="020B0503020204020204" charset="-122"/>
                <a:ea typeface="微软雅黑" panose="020B0503020204020204" charset="-122"/>
                <a:cs typeface="微软雅黑" panose="020B0503020204020204" charset="-122"/>
              </a:rPr>
              <a:t>和情节描写。</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715467" y="398145"/>
            <a:ext cx="420624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5.2.4</a:t>
            </a:r>
            <a:r>
              <a:rPr sz="2400" b="1" spc="-85" dirty="0">
                <a:latin typeface="微软雅黑" panose="020B0503020204020204" charset="-122"/>
                <a:cs typeface="微软雅黑" panose="020B0503020204020204" charset="-122"/>
              </a:rPr>
              <a:t> </a:t>
            </a:r>
            <a:r>
              <a:rPr sz="2400" b="1" dirty="0">
                <a:latin typeface="微软雅黑" panose="020B0503020204020204" charset="-122"/>
                <a:cs typeface="微软雅黑" panose="020B0503020204020204" charset="-122"/>
              </a:rPr>
              <a:t>韩少功、张承志、</a:t>
            </a:r>
            <a:r>
              <a:rPr sz="2400" b="1" dirty="0">
                <a:solidFill>
                  <a:srgbClr val="C00000"/>
                </a:solidFill>
                <a:latin typeface="微软雅黑" panose="020B0503020204020204" charset="-122"/>
                <a:cs typeface="微软雅黑" panose="020B0503020204020204" charset="-122"/>
              </a:rPr>
              <a:t>贾平凹</a:t>
            </a:r>
            <a:endParaRPr sz="2400">
              <a:latin typeface="微软雅黑" panose="020B0503020204020204" charset="-122"/>
              <a:cs typeface="微软雅黑" panose="020B0503020204020204" charset="-122"/>
            </a:endParaRPr>
          </a:p>
        </p:txBody>
      </p:sp>
      <p:sp>
        <p:nvSpPr>
          <p:cNvPr id="9" name="object 9"/>
          <p:cNvSpPr/>
          <p:nvPr/>
        </p:nvSpPr>
        <p:spPr>
          <a:xfrm>
            <a:off x="3094482" y="1201674"/>
            <a:ext cx="937260" cy="504825"/>
          </a:xfrm>
          <a:custGeom>
            <a:avLst/>
            <a:gdLst/>
            <a:ahLst/>
            <a:cxnLst/>
            <a:rect l="l" t="t" r="r" b="b"/>
            <a:pathLst>
              <a:path w="937260" h="504825">
                <a:moveTo>
                  <a:pt x="685038" y="0"/>
                </a:moveTo>
                <a:lnTo>
                  <a:pt x="0" y="0"/>
                </a:lnTo>
                <a:lnTo>
                  <a:pt x="0" y="504443"/>
                </a:lnTo>
                <a:lnTo>
                  <a:pt x="685038" y="504443"/>
                </a:lnTo>
                <a:lnTo>
                  <a:pt x="937259" y="252222"/>
                </a:lnTo>
                <a:lnTo>
                  <a:pt x="685038" y="0"/>
                </a:lnTo>
                <a:close/>
              </a:path>
            </a:pathLst>
          </a:custGeom>
          <a:solidFill>
            <a:srgbClr val="006FC0"/>
          </a:solidFill>
        </p:spPr>
        <p:txBody>
          <a:bodyPr wrap="square" lIns="0" tIns="0" rIns="0" bIns="0" rtlCol="0"/>
          <a:lstStyle/>
          <a:p/>
        </p:txBody>
      </p:sp>
      <p:sp>
        <p:nvSpPr>
          <p:cNvPr id="10" name="object 10"/>
          <p:cNvSpPr/>
          <p:nvPr/>
        </p:nvSpPr>
        <p:spPr>
          <a:xfrm>
            <a:off x="3094482" y="1201674"/>
            <a:ext cx="937260" cy="504825"/>
          </a:xfrm>
          <a:custGeom>
            <a:avLst/>
            <a:gdLst/>
            <a:ahLst/>
            <a:cxnLst/>
            <a:rect l="l" t="t" r="r" b="b"/>
            <a:pathLst>
              <a:path w="937260" h="504825">
                <a:moveTo>
                  <a:pt x="0" y="0"/>
                </a:moveTo>
                <a:lnTo>
                  <a:pt x="685038" y="0"/>
                </a:lnTo>
                <a:lnTo>
                  <a:pt x="937259" y="252222"/>
                </a:lnTo>
                <a:lnTo>
                  <a:pt x="685038" y="504443"/>
                </a:lnTo>
                <a:lnTo>
                  <a:pt x="0" y="504443"/>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3333369" y="1245489"/>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SLIDE_BACKGROUND_TYPE" val="topBottom"/>
</p:tagLst>
</file>

<file path=ppt/tags/tag105.xml><?xml version="1.0" encoding="utf-8"?>
<p:tagLst xmlns:p="http://schemas.openxmlformats.org/presentationml/2006/main">
  <p:tag name="KSO_WM_UNIT_IGNORE_FIXCOLOR" val="1"/>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DEFAULT_FONT" val="44;67;4"/>
  <p:tag name="KSO_WM_UNIT_BLOCK" val="0"/>
  <p:tag name="KSO_WM_UNIT_ISCONTENTSTITLE" val="0"/>
  <p:tag name="KSO_WM_UNIT_ISNUMDGMTITLE" val="0"/>
  <p:tag name="KSO_WM_UNIT_PRESET_TEXT" val="单击此处编辑标题内容"/>
  <p:tag name="KSO_WM_UNIT_NOCLEAR" val="0"/>
  <p:tag name="KSO_WM_UNIT_VALUE" val="44"/>
  <p:tag name="KSO_WM_UNIT_HIGHLIGHT" val="0"/>
  <p:tag name="KSO_WM_UNIT_COMPATIBLE" val="0"/>
  <p:tag name="KSO_WM_UNIT_DIAGRAM_ISNUMVISUAL" val="0"/>
  <p:tag name="KSO_WM_UNIT_DIAGRAM_ISREFERUNIT" val="0"/>
  <p:tag name="KSO_WM_UNIT_TYPE" val="a"/>
  <p:tag name="KSO_WM_UNIT_INDEX" val="1"/>
  <p:tag name="KSO_WM_UNIT_ID" val="custom20209433_1*a*1"/>
  <p:tag name="KSO_WM_TEMPLATE_CATEGORY" val="custom"/>
  <p:tag name="KSO_WM_TEMPLATE_INDEX" val="20209433"/>
  <p:tag name="KSO_WM_UNIT_LAYERLEVEL" val="1"/>
  <p:tag name="KSO_WM_TAG_VERSION" val="1.0"/>
  <p:tag name="KSO_WM_BEAUTIFY_FLAG" val="#wm#"/>
  <p:tag name="KSO_WM_CHIP_GROUPID" val="5ebd08f10ac41c4a0a525426"/>
  <p:tag name="KSO_WM_CHIP_XID" val="5ebd08f10ac41c4a0a525427"/>
  <p:tag name="KSO_WM_UNIT_DEC_AREA_ID" val="cb0a3e447a3f4b1480d6225caec4fcda"/>
  <p:tag name="KSO_WM_ASSEMBLE_CHIP_INDEX" val="db569483e4334d11baab477da02c18d0"/>
  <p:tag name="KSO_WM_UNIT_TEXT_FILL_FORE_SCHEMECOLOR_INDEX_BRIGHTNESS" val="0"/>
  <p:tag name="KSO_WM_UNIT_TEXT_FILL_FORE_SCHEMECOLOR_INDEX" val="2"/>
  <p:tag name="KSO_WM_UNIT_TEXT_FILL_TYPE" val="1"/>
  <p:tag name="KSO_WM_TEMPLATE_ASSEMBLE_XID" val="5f1a547d671cac347433e1a1"/>
  <p:tag name="KSO_WM_TEMPLATE_ASSEMBLE_GROUPID" val="5f1a3720671cac3474339a0f"/>
</p:tagLst>
</file>

<file path=ppt/tags/tag11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SLIDE_BACKGROUND_TYPE" val="bottomTop"/>
</p:tagLst>
</file>

<file path=ppt/tags/tag114.xml><?xml version="1.0" encoding="utf-8"?>
<p:tagLst xmlns:p="http://schemas.openxmlformats.org/presentationml/2006/main">
  <p:tag name="KSO_WM_UNIT_IGNORE_FIXCOLOR" val="1"/>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SLIDE_BACKGROUND_TYPE" val="general"/>
</p:tagLst>
</file>

<file path=ppt/tags/tag12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SLIDE_BACKGROUND_TYPE" val="navigation"/>
</p:tagLst>
</file>

<file path=ppt/tags/tag123.xml><?xml version="1.0" encoding="utf-8"?>
<p:tagLst xmlns:p="http://schemas.openxmlformats.org/presentationml/2006/main">
  <p:tag name="KSO_WM_UNIT_IGNORE_FIXCOLOR" val="1"/>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SLIDE_BACKGROUND_TYPE" val="belt"/>
</p:tagLst>
</file>

<file path=ppt/tags/tag134.xml><?xml version="1.0" encoding="utf-8"?>
<p:tagLst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433"/>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433"/>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BEAUTIFY_FLAG" val="#wm#"/>
  <p:tag name="KSO_WM_TAG_VERSION" val="1.0"/>
  <p:tag name="KSO_WM_TEMPLATE_CATEGORY" val="custom"/>
  <p:tag name="KSO_WM_TEMPLATE_INDEX" val="20209433"/>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8.xml><?xml version="1.0" encoding="utf-8"?>
<p:tagLst xmlns:p="http://schemas.openxmlformats.org/presentationml/2006/main">
  <p:tag name="KSO_WM_UNIT_DEFAULT_FONT" val="44;67;4"/>
  <p:tag name="KSO_WM_UNIT_BLOCK" val="0"/>
  <p:tag name="KSO_WM_UNIT_ISCONTENTSTITLE" val="0"/>
  <p:tag name="KSO_WM_UNIT_ISNUMDGMTITLE" val="0"/>
  <p:tag name="KSO_WM_UNIT_PRESET_TEXT" val="单击此处编辑标题内容"/>
  <p:tag name="KSO_WM_UNIT_NOCLEAR" val="0"/>
  <p:tag name="KSO_WM_UNIT_VALUE" val="44"/>
  <p:tag name="KSO_WM_UNIT_HIGHLIGHT" val="0"/>
  <p:tag name="KSO_WM_UNIT_COMPATIBLE" val="0"/>
  <p:tag name="KSO_WM_UNIT_DIAGRAM_ISNUMVISUAL" val="0"/>
  <p:tag name="KSO_WM_UNIT_DIAGRAM_ISREFERUNIT" val="0"/>
  <p:tag name="KSO_WM_UNIT_TYPE" val="a"/>
  <p:tag name="KSO_WM_UNIT_INDEX" val="1"/>
  <p:tag name="KSO_WM_UNIT_ID" val="custom20209433_1*a*1"/>
  <p:tag name="KSO_WM_TEMPLATE_CATEGORY" val="custom"/>
  <p:tag name="KSO_WM_TEMPLATE_INDEX" val="20209433"/>
  <p:tag name="KSO_WM_UNIT_LAYERLEVEL" val="1"/>
  <p:tag name="KSO_WM_TAG_VERSION" val="1.0"/>
  <p:tag name="KSO_WM_BEAUTIFY_FLAG" val="#wm#"/>
  <p:tag name="KSO_WM_CHIP_GROUPID" val="5ebd08f10ac41c4a0a525426"/>
  <p:tag name="KSO_WM_CHIP_XID" val="5ebd08f10ac41c4a0a525427"/>
  <p:tag name="KSO_WM_UNIT_DEC_AREA_ID" val="cb0a3e447a3f4b1480d6225caec4fcda"/>
  <p:tag name="KSO_WM_ASSEMBLE_CHIP_INDEX" val="db569483e4334d11baab477da02c18d0"/>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SLIDE_ID" val="custom20209433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9433"/>
  <p:tag name="KSO_WM_SLIDE_LAYOUT" val="a"/>
  <p:tag name="KSO_WM_SLIDE_LAYOUT_CNT" val="1"/>
  <p:tag name="KSO_WM_UNIT_SHOW_EDIT_AREA_INDICATION" val="1"/>
  <p:tag name="KSO_WM_TEMPLATE_THUMBS_INDEX" val="1、2、3、6、7、42"/>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SIZE" val="700*380"/>
  <p:tag name="KSO_WM_SLIDE_POSITION" val="130*79"/>
  <p:tag name="KSO_WM_CHIP_GROUPID" val="5ebf6661ddc3daf3fef3f760"/>
  <p:tag name="KSO_WM_SLIDE_LAYOUT_INFO" val="{&quot;id&quot;:&quot;2020-07-24T11:25:22&quot;,&quot;margin&quot;:{&quot;bottom&quot;:3.8639824390411377,&quot;left&quot;:4.5896391868591309,&quot;right&quot;:4.582371711730957,&quot;top&quot;:3.8639774322509766},&quot;type&quot;:0}"/>
  <p:tag name="KSO_WM_SLIDE_BK_DARK_LIGHT" val="2"/>
  <p:tag name="KSO_WM_SLIDE_BACKGROUND_TYPE" val="general"/>
  <p:tag name="KSO_WM_SLIDE_SUPPORT_FEATURE_TYPE" val="0"/>
  <p:tag name="KSO_WM_TEMPLATE_MASTER_THUMB_INDEX" val="12"/>
  <p:tag name="KSO_WM_TEMPLATE_ASSEMBLE_XID" val="5f1a547d671cac347433e1a1"/>
  <p:tag name="KSO_WM_TEMPLATE_ASSEMBLE_GROUPID" val="5f1a3720671cac3474339a0f"/>
</p:tagLst>
</file>

<file path=ppt/tags/tag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3.xml><?xml version="1.0" encoding="utf-8"?>
<p:tagLst xmlns:p="http://schemas.openxmlformats.org/presentationml/2006/main">
  <p:tag name="KSO_WM_UNIT_TABLE_BEAUTIFY" val="smartTable{bdbddcc4-350e-46d7-a824-486ac7303152}"/>
</p:tagLst>
</file>

<file path=ppt/tags/tag2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7.xml><?xml version="1.0" encoding="utf-8"?>
<p:tagLst xmlns:p="http://schemas.openxmlformats.org/presentationml/2006/main">
  <p:tag name="KSO_WM_BEAUTIFY_FLAG" val="#wm#"/>
  <p:tag name="KSO_WM_TEMPLATE_CATEGORY" val="custom"/>
  <p:tag name="KSO_WM_TEMPLATE_INDEX" val="20205081"/>
</p:tagLst>
</file>

<file path=ppt/tags/tag2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xml><?xml version="1.0" encoding="utf-8"?>
<p:tagLst xmlns:p="http://schemas.openxmlformats.org/presentationml/2006/main">
  <p:tag name="KSO_WM_UNIT_DEFAULT_FONT" val="24;28;2"/>
  <p:tag name="KSO_WM_UNIT_BLOCK" val="0"/>
  <p:tag name="KSO_WM_UNIT_ISCONTENTSTITLE" val="0"/>
  <p:tag name="KSO_WM_UNIT_ISNUMDGMTITLE" val="0"/>
  <p:tag name="KSO_WM_UNIT_PRESET_TEXT" val="单击此处添加大标题内容"/>
  <p:tag name="KSO_WM_UNIT_NOCLEAR" val="0"/>
  <p:tag name="KSO_WM_UNIT_VALUE" val="44"/>
  <p:tag name="KSO_WM_UNIT_HIGHLIGHT" val="0"/>
  <p:tag name="KSO_WM_UNIT_COMPATIBLE" val="0"/>
  <p:tag name="KSO_WM_UNIT_DIAGRAM_ISNUMVISUAL" val="0"/>
  <p:tag name="KSO_WM_UNIT_DIAGRAM_ISREFERUNIT" val="0"/>
  <p:tag name="KSO_WM_UNIT_TYPE" val="a"/>
  <p:tag name="KSO_WM_UNIT_INDEX" val="1"/>
  <p:tag name="KSO_WM_UNIT_ID" val="custom20209433_1*a*1"/>
  <p:tag name="KSO_WM_TEMPLATE_CATEGORY" val="custom"/>
  <p:tag name="KSO_WM_TEMPLATE_INDEX" val="20209433"/>
  <p:tag name="KSO_WM_UNIT_LAYERLEVEL" val="1"/>
  <p:tag name="KSO_WM_TAG_VERSION" val="1.0"/>
  <p:tag name="KSO_WM_BEAUTIFY_FLAG" val="#wm#"/>
  <p:tag name="KSO_WM_CHIP_GROUPID" val="5ebe54990ac41c4a0a525673"/>
  <p:tag name="KSO_WM_CHIP_XID" val="5ebe54990ac41c4a0a525674"/>
  <p:tag name="KSO_WM_UNIT_DEC_AREA_ID" val="2586386e82a6430e86bcc3caf21d4a9e"/>
  <p:tag name="KSO_WM_ASSEMBLE_CHIP_INDEX" val="7174810b7fe34e6389893e3fe2bd0efe"/>
  <p:tag name="KSO_WM_UNIT_TEXT_FILL_FORE_SCHEMECOLOR_INDEX_BRIGHTNESS" val="0.15"/>
  <p:tag name="KSO_WM_UNIT_TEXT_FILL_FORE_SCHEMECOLOR_INDEX" val="13"/>
  <p:tag name="KSO_WM_UNIT_TEXT_FILL_TYPE" val="1"/>
  <p:tag name="KSO_WM_TEMPLATE_ASSEMBLE_XID" val="5f1a547d671cac347433e219"/>
  <p:tag name="KSO_WM_TEMPLATE_ASSEMBLE_GROUPID" val="5f1a3720671cac3474339a0f"/>
</p:tagLst>
</file>

<file path=ppt/tags/tag24.xml><?xml version="1.0" encoding="utf-8"?>
<p:tagLst xmlns:p="http://schemas.openxmlformats.org/presentationml/2006/main">
  <p:tag name="KSO_WM_UNIT_DEFAULT_FONT" val="14;16;2"/>
  <p:tag name="KSO_WM_UNIT_BLOCK" val="0"/>
  <p:tag name="KSO_WM_UNIT_ISCONTENTSTITLE" val="0"/>
  <p:tag name="KSO_WM_UNIT_ISNUMDGMTITLE" val="0"/>
  <p:tag name="KSO_WM_UNIT_PRESET_TEXT" val="单击此处输入你的正文，文字是您思想的提炼，为了最终演示发布的良好效果。"/>
  <p:tag name="KSO_WM_UNIT_NOCLEAR" val="0"/>
  <p:tag name="KSO_WM_UNIT_VALUE" val="99"/>
  <p:tag name="KSO_WM_UNIT_HIGHLIGHT" val="0"/>
  <p:tag name="KSO_WM_UNIT_COMPATIBLE" val="0"/>
  <p:tag name="KSO_WM_UNIT_DIAGRAM_ISNUMVISUAL" val="0"/>
  <p:tag name="KSO_WM_UNIT_DIAGRAM_ISREFERUNIT" val="0"/>
  <p:tag name="KSO_WM_UNIT_TYPE" val="b"/>
  <p:tag name="KSO_WM_UNIT_INDEX" val="1"/>
  <p:tag name="KSO_WM_UNIT_ID" val="custom20209433_1*b*1"/>
  <p:tag name="KSO_WM_TEMPLATE_CATEGORY" val="custom"/>
  <p:tag name="KSO_WM_TEMPLATE_INDEX" val="20209433"/>
  <p:tag name="KSO_WM_UNIT_LAYERLEVEL" val="1"/>
  <p:tag name="KSO_WM_TAG_VERSION" val="1.0"/>
  <p:tag name="KSO_WM_BEAUTIFY_FLAG" val="#wm#"/>
  <p:tag name="KSO_WM_CHIP_GROUPID" val="5ebe54990ac41c4a0a525673"/>
  <p:tag name="KSO_WM_CHIP_XID" val="5ebe54990ac41c4a0a525674"/>
  <p:tag name="KSO_WM_UNIT_DEC_AREA_ID" val="2586386e82a6430e86bcc3caf21d4a9e"/>
  <p:tag name="KSO_WM_ASSEMBLE_CHIP_INDEX" val="7174810b7fe34e6389893e3fe2bd0efe"/>
  <p:tag name="KSO_WM_UNIT_TEXT_FILL_FORE_SCHEMECOLOR_INDEX_BRIGHTNESS" val="0.35"/>
  <p:tag name="KSO_WM_UNIT_TEXT_FILL_FORE_SCHEMECOLOR_INDEX" val="13"/>
  <p:tag name="KSO_WM_UNIT_TEXT_FILL_TYPE" val="1"/>
  <p:tag name="KSO_WM_TEMPLATE_ASSEMBLE_XID" val="5f1a547d671cac347433e219"/>
  <p:tag name="KSO_WM_TEMPLATE_ASSEMBLE_GROUPID" val="5f1a3720671cac3474339a0f"/>
</p:tagLst>
</file>

<file path=ppt/tags/tag25.xml><?xml version="1.0" encoding="utf-8"?>
<p:tagLst xmlns:p="http://schemas.openxmlformats.org/presentationml/2006/main">
  <p:tag name="KSO_WM_SLIDE_BACKGROUND_TYPE" val="general"/>
</p:tagLst>
</file>

<file path=ppt/tags/tag26.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SLIDE_BACKGROUND_TYPE" val="general"/>
</p:tagLst>
</file>

<file path=ppt/tags/tag34.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SLIDE_BACKGROUND_TYPE" val="gener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SLIDE_BACKGROUND_TYPE" val="general"/>
</p:tagLst>
</file>

<file path=ppt/tags/tag55.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TYPE" val="i"/>
  <p:tag name="KSO_WM_UNIT_SUBTYPE" val="q"/>
</p:tagLst>
</file>

<file path=ppt/tags/tag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SLIDE_BACKGROUND_TYPE" val="general"/>
</p:tagLst>
</file>

<file path=ppt/tags/tag63.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SLIDE_BACKGROUND_TYPE" val="general"/>
</p:tagLst>
</file>

<file path=ppt/tags/tag7.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YPE" val="i"/>
  <p:tag name="KSO_WM_UNIT_SUBTYPE" val="q"/>
</p:tagLst>
</file>

<file path=ppt/tags/tag76.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UNIT_DEFAULT_FONT" val="18;24;2"/>
  <p:tag name="KSO_WM_UNIT_BLOCK" val="0"/>
  <p:tag name="KSO_WM_UNIT_ISCONTENTSTITLE" val="0"/>
  <p:tag name="KSO_WM_UNIT_ISNUMDGMTITLE" val="0"/>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9433_1*b*1"/>
  <p:tag name="KSO_WM_TEMPLATE_CATEGORY" val="custom"/>
  <p:tag name="KSO_WM_TEMPLATE_INDEX" val="20209433"/>
  <p:tag name="KSO_WM_UNIT_LAYERLEVEL" val="1"/>
  <p:tag name="KSO_WM_TAG_VERSION" val="1.0"/>
  <p:tag name="KSO_WM_BEAUTIFY_FLAG" val="#wm#"/>
  <p:tag name="KSO_WM_UNIT_PRESET_TEXT" val="单击此处添加副标题内容"/>
  <p:tag name="KSO_WM_CHIP_GROUPID" val="5ebce5b80ac41c4a0a525374"/>
  <p:tag name="KSO_WM_CHIP_XID" val="5ebce5b80ac41c4a0a525375"/>
  <p:tag name="KSO_WM_UNIT_DEC_AREA_ID" val="ff331a44d3d7470fabca6c2e96acc1f1"/>
  <p:tag name="KSO_WM_ASSEMBLE_CHIP_INDEX" val="b4bf6ca0ea564ac095bc3b66e2dbcdf7"/>
  <p:tag name="KSO_WM_UNIT_TEXT_FILL_FORE_SCHEMECOLOR_INDEX_BRIGHTNESS" val="0"/>
  <p:tag name="KSO_WM_UNIT_TEXT_FILL_FORE_SCHEMECOLOR_INDEX" val="2"/>
  <p:tag name="KSO_WM_UNIT_TEXT_FILL_TYPE" val="1"/>
  <p:tag name="KSO_WM_TEMPLATE_ASSEMBLE_XID" val="5f1a547d671cac347433e1c3"/>
  <p:tag name="KSO_WM_TEMPLATE_ASSEMBLE_GROUPID" val="5f1a3720671cac3474339a0f"/>
</p:tagLst>
</file>

<file path=ppt/tags/tag81.xml><?xml version="1.0" encoding="utf-8"?>
<p:tagLst xmlns:p="http://schemas.openxmlformats.org/presentationml/2006/main">
  <p:tag name="KSO_WM_UNIT_DEFAULT_FONT" val="24;44;4"/>
  <p:tag name="KSO_WM_UNIT_BLOCK" val="0"/>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9433_1*a*1"/>
  <p:tag name="KSO_WM_TEMPLATE_CATEGORY" val="custom"/>
  <p:tag name="KSO_WM_TEMPLATE_INDEX" val="20209433"/>
  <p:tag name="KSO_WM_UNIT_LAYERLEVEL" val="1"/>
  <p:tag name="KSO_WM_TAG_VERSION" val="1.0"/>
  <p:tag name="KSO_WM_BEAUTIFY_FLAG" val="#wm#"/>
  <p:tag name="KSO_WM_UNIT_PRESET_TEXT" val="谢谢观看"/>
  <p:tag name="KSO_WM_CHIP_GROUPID" val="5ebce5b80ac41c4a0a525374"/>
  <p:tag name="KSO_WM_CHIP_XID" val="5ebce5b80ac41c4a0a525375"/>
  <p:tag name="KSO_WM_UNIT_DEC_AREA_ID" val="ff331a44d3d7470fabca6c2e96acc1f1"/>
  <p:tag name="KSO_WM_ASSEMBLE_CHIP_INDEX" val="b4bf6ca0ea564ac095bc3b66e2dbcdf7"/>
  <p:tag name="KSO_WM_UNIT_TEXT_FILL_FORE_SCHEMECOLOR_INDEX_BRIGHTNESS" val="0"/>
  <p:tag name="KSO_WM_UNIT_TEXT_FILL_FORE_SCHEMECOLOR_INDEX" val="2"/>
  <p:tag name="KSO_WM_UNIT_TEXT_FILL_TYPE" val="1"/>
  <p:tag name="KSO_WM_UNIT_VALUE" val="9"/>
  <p:tag name="KSO_WM_TEMPLATE_ASSEMBLE_XID" val="5f1a547d671cac347433e1c3"/>
  <p:tag name="KSO_WM_TEMPLATE_ASSEMBLE_GROUPID" val="5f1a3720671cac3474339a0f"/>
</p:tagLst>
</file>

<file path=ppt/tags/tag82.xml><?xml version="1.0" encoding="utf-8"?>
<p:tagLst xmlns:p="http://schemas.openxmlformats.org/presentationml/2006/main">
  <p:tag name="KSO_WM_SLIDE_BACKGROUND_TYPE" val="general"/>
</p:tagLst>
</file>

<file path=ppt/tags/tag83.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SLIDE_BACKGROUND_TYPE" val="frame"/>
</p:tagLst>
</file>

<file path=ppt/tags/tag89.xml><?xml version="1.0" encoding="utf-8"?>
<p:tagLst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5.xml><?xml version="1.0" encoding="utf-8"?>
<p:tagLst xmlns:p="http://schemas.openxmlformats.org/presentationml/2006/main">
  <p:tag name="KSO_WM_SLIDE_BACKGROUND_TYPE" val="leftRight"/>
</p:tagLst>
</file>

<file path=ppt/tags/tag96.xml><?xml version="1.0" encoding="utf-8"?>
<p:tagLst xmlns:p="http://schemas.openxmlformats.org/presentationml/2006/main">
  <p:tag name="KSO_WM_UNIT_IGNORE_FIXCOLOR" val="1"/>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9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CF2F3"/>
      </a:dk2>
      <a:lt2>
        <a:srgbClr val="FFFFFF"/>
      </a:lt2>
      <a:accent1>
        <a:srgbClr val="4A7B85"/>
      </a:accent1>
      <a:accent2>
        <a:srgbClr val="48728E"/>
      </a:accent2>
      <a:accent3>
        <a:srgbClr val="516890"/>
      </a:accent3>
      <a:accent4>
        <a:srgbClr val="615C88"/>
      </a:accent4>
      <a:accent5>
        <a:srgbClr val="755176"/>
      </a:accent5>
      <a:accent6>
        <a:srgbClr val="84495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16562</Words>
  <Application>WPS 演示</Application>
  <PresentationFormat>On-screen Show (4:3)</PresentationFormat>
  <Paragraphs>1134</Paragraphs>
  <Slides>109</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109</vt:i4>
      </vt:variant>
    </vt:vector>
  </HeadingPairs>
  <TitlesOfParts>
    <vt:vector size="129" baseType="lpstr">
      <vt:lpstr>Arial</vt:lpstr>
      <vt:lpstr>宋体</vt:lpstr>
      <vt:lpstr>Wingdings</vt:lpstr>
      <vt:lpstr>微软雅黑</vt:lpstr>
      <vt:lpstr>楷体</vt:lpstr>
      <vt:lpstr>Microsoft JhengHei</vt:lpstr>
      <vt:lpstr>隶书</vt:lpstr>
      <vt:lpstr>汉仪尚巍手书W</vt:lpstr>
      <vt:lpstr>Wingdings</vt:lpstr>
      <vt:lpstr>Times New Roman</vt:lpstr>
      <vt:lpstr>΢</vt:lpstr>
      <vt:lpstr>Segoe Print</vt:lpstr>
      <vt:lpstr>黑体</vt:lpstr>
      <vt:lpstr>Arial Unicode MS</vt:lpstr>
      <vt:lpstr>Calibri</vt:lpstr>
      <vt:lpstr>Arial</vt:lpstr>
      <vt:lpstr>汉仪旗黑-75S</vt:lpstr>
      <vt:lpstr>Office Theme</vt:lpstr>
      <vt:lpstr>1_Office 主题​​</vt:lpstr>
      <vt:lpstr>2_Office 主题​​</vt:lpstr>
      <vt:lpstr>中国现代文学史</vt:lpstr>
      <vt:lpstr>PowerPoint 演示文稿</vt:lpstr>
      <vt:lpstr>第五章	新时期文学（1978-2000）</vt:lpstr>
      <vt:lpstr>PowerPoint 演示文稿</vt:lpstr>
      <vt:lpstr>5.1 第一节	概述</vt:lpstr>
      <vt:lpstr>5.2 第二节	新时期小说</vt:lpstr>
      <vt:lpstr>十个小说流派</vt:lpstr>
      <vt:lpstr>十个小说流派</vt:lpstr>
      <vt:lpstr>5.2.2	小说潮流</vt:lpstr>
      <vt:lpstr>5.2.2	小说潮流</vt:lpstr>
      <vt:lpstr>十个小说流派</vt:lpstr>
      <vt:lpstr>5.2.2	小说潮流</vt:lpstr>
      <vt:lpstr>5.2.2	小说潮流</vt:lpstr>
      <vt:lpstr>十个小说流派</vt:lpstr>
      <vt:lpstr>一、兴起：蒋子龙——短篇小说《乔厂长上任记》</vt:lpstr>
      <vt:lpstr>四、名词解释“改革小说”：</vt:lpstr>
      <vt:lpstr>真 题 演 练</vt:lpstr>
      <vt:lpstr>真 题 演 练</vt:lpstr>
      <vt:lpstr>真 题 演 练</vt:lpstr>
      <vt:lpstr>真 题 演 练</vt:lpstr>
      <vt:lpstr>真 题 演 练</vt:lpstr>
      <vt:lpstr>真 题 演 练</vt:lpstr>
      <vt:lpstr>真 题 演 练</vt:lpstr>
      <vt:lpstr>新时期“反思小说”问世的标志性作品是（ ）</vt:lpstr>
      <vt:lpstr>十个小说流派</vt:lpstr>
      <vt:lpstr>（四）寻根小说</vt:lpstr>
      <vt:lpstr>（四）寻根小说</vt:lpstr>
      <vt:lpstr>PowerPoint 演示文稿</vt:lpstr>
      <vt:lpstr>十个小说流派</vt:lpstr>
      <vt:lpstr>（五）现代派小说</vt:lpstr>
      <vt:lpstr>PowerPoint 演示文稿</vt:lpstr>
      <vt:lpstr>PowerPoint 演示文稿</vt:lpstr>
      <vt:lpstr>十个小说流派</vt:lpstr>
      <vt:lpstr>（六）实验小说</vt:lpstr>
      <vt:lpstr>（六）实验小说</vt:lpstr>
      <vt:lpstr>（六）实验小说</vt:lpstr>
      <vt:lpstr>真 题 演 练</vt:lpstr>
      <vt:lpstr>真 题 演 练</vt:lpstr>
      <vt:lpstr>真 题 演 练</vt:lpstr>
      <vt:lpstr>刘索拉的《你别无选择》、徐星的《无主题变奏》等作品属 于（ ）</vt:lpstr>
      <vt:lpstr>十个小说流派</vt:lpstr>
      <vt:lpstr>（七）新写实小说</vt:lpstr>
      <vt:lpstr>名词解释：新写实小说</vt:lpstr>
      <vt:lpstr>PowerPoint 演示文稿</vt:lpstr>
      <vt:lpstr>十个小说流派</vt:lpstr>
      <vt:lpstr>（八）晚生代小说</vt:lpstr>
      <vt:lpstr>十个小说流派</vt:lpstr>
      <vt:lpstr>（九）女性小说</vt:lpstr>
      <vt:lpstr>十个小说流派</vt:lpstr>
      <vt:lpstr>（十）现实主义冲击波小说</vt:lpstr>
      <vt:lpstr>PowerPoint 演示文稿</vt:lpstr>
      <vt:lpstr>5.2 第二节 新时期小说</vt:lpstr>
      <vt:lpstr>5.2 第二节 新时期小说</vt:lpstr>
      <vt:lpstr>真 题 演 练</vt:lpstr>
      <vt:lpstr>真 题 演 练</vt:lpstr>
      <vt:lpstr>真 题 演 练</vt:lpstr>
      <vt:lpstr>真 题 演 练</vt:lpstr>
      <vt:lpstr>真 题 演 练</vt:lpstr>
      <vt:lpstr>真 题 演 练</vt:lpstr>
      <vt:lpstr>第二节	新时期小说</vt:lpstr>
      <vt:lpstr>PowerPoint 演示文稿</vt:lpstr>
      <vt:lpstr>PowerPoint 演示文稿</vt:lpstr>
      <vt:lpstr>PowerPoint 演示文稿</vt:lpstr>
      <vt:lpstr>PowerPoint 演示文稿</vt:lpstr>
      <vt:lpstr>十七个小说作家</vt:lpstr>
      <vt:lpstr>PowerPoint 演示文稿</vt:lpstr>
      <vt:lpstr>PowerPoint 演示文稿</vt:lpstr>
      <vt:lpstr>5.2.3 主要作家</vt:lpstr>
      <vt:lpstr>PowerPoint 演示文稿</vt:lpstr>
      <vt:lpstr>5.2.3 主要作家</vt:lpstr>
      <vt:lpstr>5.2.3 主要作家</vt:lpstr>
      <vt:lpstr>PowerPoint 演示文稿</vt:lpstr>
      <vt:lpstr>PowerPoint 演示文稿</vt:lpstr>
      <vt:lpstr>PowerPoint 演示文稿</vt:lpstr>
      <vt:lpstr>PowerPoint 演示文稿</vt:lpstr>
      <vt:lpstr>PowerPoint 演示文稿</vt:lpstr>
      <vt:lpstr>真 题 演 练</vt:lpstr>
      <vt:lpstr>真 题 演 练</vt:lpstr>
      <vt:lpstr>PowerPoint 演示文稿</vt:lpstr>
      <vt:lpstr>PowerPoint 演示文稿</vt:lpstr>
      <vt:lpstr>PowerPoint 演示文稿</vt:lpstr>
      <vt:lpstr>（四）高晓声</vt:lpstr>
      <vt:lpstr>（五）陆文夫</vt:lpstr>
      <vt:lpstr>（六）汪曾祺</vt:lpstr>
      <vt:lpstr>PowerPoint 演示文稿</vt:lpstr>
      <vt:lpstr>（七）林斤澜</vt:lpstr>
      <vt:lpstr>（七）林斤澜</vt:lpstr>
      <vt:lpstr>真 题 演 练</vt:lpstr>
      <vt:lpstr>真 题 演 练</vt:lpstr>
      <vt:lpstr>真 题 演 练</vt:lpstr>
      <vt:lpstr>真 题 演 练</vt:lpstr>
      <vt:lpstr>5.2.4 韩少功、张承志、贾平凹</vt:lpstr>
      <vt:lpstr>PowerPoint 演示文稿</vt:lpstr>
      <vt:lpstr>5.2.4 韩少功、张承志、贾平凹</vt:lpstr>
      <vt:lpstr>长篇小说《金牧场》、《心灵史》（哲合忍耶教派发生与发展历程）</vt:lpstr>
      <vt:lpstr>PowerPoint 演示文稿</vt:lpstr>
      <vt:lpstr>PowerPoint 演示文稿</vt:lpstr>
      <vt:lpstr>PowerPoint 演示文稿</vt:lpstr>
      <vt:lpstr>3.小说艺术特点：</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阿彦</cp:lastModifiedBy>
  <cp:revision>5</cp:revision>
  <dcterms:created xsi:type="dcterms:W3CDTF">2020-08-26T02:55:00Z</dcterms:created>
  <dcterms:modified xsi:type="dcterms:W3CDTF">2021-02-25T09:54:18Z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2020-01-10T00:00:00Z</vt:filetime>
  </property>
  <property fmtid="{D5CDD505-2E9C-101B-9397-08002B2CF9AE}" pid="3" name="Creator">
    <vt:lpwstr>Microsoft® PowerPoint® 2016</vt:lpwstr>
  </property>
  <property fmtid="{D5CDD505-2E9C-101B-9397-08002B2CF9AE}" pid="4" name="LastSaved">
    <vt:filetime>2020-08-26T00:00:00Z</vt:filetime>
  </property>
  <property fmtid="{D5CDD505-2E9C-101B-9397-08002B2CF9AE}" pid="5" name="KSOProductBuildVer">
    <vt:lpwstr>2052-11.1.0.10314</vt:lpwstr>
  </property>
  <property fmtid="{D5CDD505-2E9C-101B-9397-08002B2CF9AE}" pid="6" name="KSOSaveFontToCloudKey">
    <vt:lpwstr>370439260_embed</vt:lpwstr>
  </property>
</Properties>
</file>